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9144000" cy="6858000" type="screen4x3"/>
  <p:notesSz cx="6858000" cy="9144000"/>
  <p:defaultTextStyle>
    <a:defPPr>
      <a:defRPr lang="de-DE"/>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737" autoAdjust="0"/>
  </p:normalViewPr>
  <p:slideViewPr>
    <p:cSldViewPr>
      <p:cViewPr>
        <p:scale>
          <a:sx n="80" d="100"/>
          <a:sy n="80" d="100"/>
        </p:scale>
        <p:origin x="-1116" y="-6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5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altLang="de-DE"/>
          </a:p>
        </p:txBody>
      </p:sp>
      <p:sp>
        <p:nvSpPr>
          <p:cNvPr id="1085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altLang="de-DE"/>
          </a:p>
        </p:txBody>
      </p:sp>
      <p:sp>
        <p:nvSpPr>
          <p:cNvPr id="1085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85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1085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altLang="de-DE"/>
          </a:p>
        </p:txBody>
      </p:sp>
      <p:sp>
        <p:nvSpPr>
          <p:cNvPr id="1085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53173E1-6B2F-4C2B-A93C-03D97E89559A}" type="slidenum">
              <a:rPr lang="de-DE" altLang="de-DE"/>
              <a:pPr/>
              <a:t>‹Nr.›</a:t>
            </a:fld>
            <a:endParaRPr lang="de-DE" altLang="de-DE"/>
          </a:p>
        </p:txBody>
      </p:sp>
    </p:spTree>
    <p:extLst>
      <p:ext uri="{BB962C8B-B14F-4D97-AF65-F5344CB8AC3E}">
        <p14:creationId xmlns:p14="http://schemas.microsoft.com/office/powerpoint/2010/main" val="2366641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pitchFamily="34" charset="0"/>
        <a:ea typeface="+mn-ea"/>
        <a:cs typeface="+mn-cs"/>
      </a:defRPr>
    </a:lvl1pPr>
    <a:lvl2pPr marL="457200" algn="l" rtl="0" fontAlgn="base">
      <a:spcBef>
        <a:spcPct val="30000"/>
      </a:spcBef>
      <a:spcAft>
        <a:spcPct val="0"/>
      </a:spcAft>
      <a:defRPr sz="1200" kern="1200">
        <a:solidFill>
          <a:schemeClr val="tx1"/>
        </a:solidFill>
        <a:latin typeface="Verdana" pitchFamily="34" charset="0"/>
        <a:ea typeface="+mn-ea"/>
        <a:cs typeface="+mn-cs"/>
      </a:defRPr>
    </a:lvl2pPr>
    <a:lvl3pPr marL="914400" algn="l" rtl="0" fontAlgn="base">
      <a:spcBef>
        <a:spcPct val="30000"/>
      </a:spcBef>
      <a:spcAft>
        <a:spcPct val="0"/>
      </a:spcAft>
      <a:defRPr sz="1200" kern="1200">
        <a:solidFill>
          <a:schemeClr val="tx1"/>
        </a:solidFill>
        <a:latin typeface="Verdana" pitchFamily="34" charset="0"/>
        <a:ea typeface="+mn-ea"/>
        <a:cs typeface="+mn-cs"/>
      </a:defRPr>
    </a:lvl3pPr>
    <a:lvl4pPr marL="1371600" algn="l" rtl="0" fontAlgn="base">
      <a:spcBef>
        <a:spcPct val="30000"/>
      </a:spcBef>
      <a:spcAft>
        <a:spcPct val="0"/>
      </a:spcAft>
      <a:defRPr sz="1200" kern="1200">
        <a:solidFill>
          <a:schemeClr val="tx1"/>
        </a:solidFill>
        <a:latin typeface="Verdana" pitchFamily="34" charset="0"/>
        <a:ea typeface="+mn-ea"/>
        <a:cs typeface="+mn-cs"/>
      </a:defRPr>
    </a:lvl4pPr>
    <a:lvl5pPr marL="1828800" algn="l" rtl="0" fontAlgn="base">
      <a:spcBef>
        <a:spcPct val="30000"/>
      </a:spcBef>
      <a:spcAft>
        <a:spcPct val="0"/>
      </a:spcAft>
      <a:defRPr sz="12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85800" y="990600"/>
            <a:ext cx="7772400" cy="1371600"/>
          </a:xfrm>
        </p:spPr>
        <p:txBody>
          <a:bodyPr/>
          <a:lstStyle>
            <a:lvl1pPr>
              <a:defRPr sz="4000"/>
            </a:lvl1pPr>
          </a:lstStyle>
          <a:p>
            <a:pPr lvl="0"/>
            <a:r>
              <a:rPr lang="de-DE" altLang="de-DE" noProof="0" smtClean="0"/>
              <a:t>Titelmasterformat durch Klicken bearbeiten</a:t>
            </a:r>
          </a:p>
        </p:txBody>
      </p:sp>
      <p:sp>
        <p:nvSpPr>
          <p:cNvPr id="1331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pPr lvl="0"/>
            <a:r>
              <a:rPr lang="de-DE" altLang="de-DE" noProof="0" smtClean="0"/>
              <a:t>Formatvorlage des Untertitelmasters durch Klicken bearbeiten</a:t>
            </a:r>
          </a:p>
        </p:txBody>
      </p:sp>
      <p:sp>
        <p:nvSpPr>
          <p:cNvPr id="13316" name="Rectangle 4"/>
          <p:cNvSpPr>
            <a:spLocks noGrp="1" noChangeArrowheads="1"/>
          </p:cNvSpPr>
          <p:nvPr>
            <p:ph type="dt" sz="half" idx="2"/>
          </p:nvPr>
        </p:nvSpPr>
        <p:spPr>
          <a:xfrm>
            <a:off x="685800" y="6248400"/>
            <a:ext cx="1905000" cy="457200"/>
          </a:xfrm>
        </p:spPr>
        <p:txBody>
          <a:bodyPr/>
          <a:lstStyle>
            <a:lvl1pPr>
              <a:defRPr>
                <a:latin typeface="Verdana" pitchFamily="34" charset="0"/>
              </a:defRPr>
            </a:lvl1pPr>
          </a:lstStyle>
          <a:p>
            <a:fld id="{2A1797D1-F41D-4FCB-A18F-DC63773A81F2}" type="datetime1">
              <a:rPr lang="de-DE" altLang="de-DE"/>
              <a:pPr/>
              <a:t>18.04.2017</a:t>
            </a:fld>
            <a:endParaRPr lang="de-DE" altLang="de-DE"/>
          </a:p>
        </p:txBody>
      </p:sp>
      <p:sp>
        <p:nvSpPr>
          <p:cNvPr id="13317" name="Rectangle 5"/>
          <p:cNvSpPr>
            <a:spLocks noGrp="1" noChangeArrowheads="1"/>
          </p:cNvSpPr>
          <p:nvPr>
            <p:ph type="ftr" sz="quarter" idx="3"/>
          </p:nvPr>
        </p:nvSpPr>
        <p:spPr>
          <a:xfrm>
            <a:off x="3124200" y="6248400"/>
            <a:ext cx="2895600" cy="457200"/>
          </a:xfrm>
        </p:spPr>
        <p:txBody>
          <a:bodyPr/>
          <a:lstStyle>
            <a:lvl1pPr>
              <a:defRPr>
                <a:latin typeface="Verdana" pitchFamily="34" charset="0"/>
              </a:defRPr>
            </a:lvl1pPr>
          </a:lstStyle>
          <a:p>
            <a:endParaRPr lang="de-DE" altLang="de-DE"/>
          </a:p>
        </p:txBody>
      </p:sp>
      <p:sp>
        <p:nvSpPr>
          <p:cNvPr id="13318" name="Rectangle 6"/>
          <p:cNvSpPr>
            <a:spLocks noGrp="1" noChangeArrowheads="1"/>
          </p:cNvSpPr>
          <p:nvPr>
            <p:ph type="sldNum" sz="quarter" idx="4"/>
          </p:nvPr>
        </p:nvSpPr>
        <p:spPr>
          <a:xfrm>
            <a:off x="6553200" y="6248400"/>
            <a:ext cx="1905000" cy="457200"/>
          </a:xfrm>
        </p:spPr>
        <p:txBody>
          <a:bodyPr/>
          <a:lstStyle>
            <a:lvl1pPr>
              <a:defRPr>
                <a:latin typeface="Verdana" pitchFamily="34" charset="0"/>
              </a:defRPr>
            </a:lvl1pPr>
          </a:lstStyle>
          <a:p>
            <a:fld id="{EEDFC88B-F13F-498E-9073-618E1D96B83D}" type="slidenum">
              <a:rPr lang="de-DE" altLang="de-DE"/>
              <a:pPr/>
              <a:t>‹Nr.›</a:t>
            </a:fld>
            <a:endParaRPr lang="de-DE" altLang="de-DE"/>
          </a:p>
        </p:txBody>
      </p:sp>
      <p:sp>
        <p:nvSpPr>
          <p:cNvPr id="13319" name="AutoShape 7"/>
          <p:cNvSpPr>
            <a:spLocks noChangeArrowheads="1"/>
          </p:cNvSpPr>
          <p:nvPr/>
        </p:nvSpPr>
        <p:spPr bwMode="auto">
          <a:xfrm>
            <a:off x="685800" y="2393950"/>
            <a:ext cx="7772400" cy="109538"/>
          </a:xfrm>
          <a:custGeom>
            <a:avLst/>
            <a:gdLst>
              <a:gd name="G0" fmla="+- 618 0 0"/>
              <a:gd name="T0" fmla="*/ 0 w 1000"/>
              <a:gd name="T1" fmla="*/ 0 h 1000"/>
              <a:gd name="T2" fmla="*/ 618 w 1000"/>
              <a:gd name="T3" fmla="*/ 0 h 1000"/>
              <a:gd name="T4" fmla="*/ 618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de-DE" altLang="de-DE">
              <a:latin typeface="Times New Roman" pitchFamily="18" charset="0"/>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C4D845CE-A89A-47E2-BC64-86813C912FCF}" type="datetime1">
              <a:rPr lang="de-DE" altLang="de-DE"/>
              <a:pPr/>
              <a:t>18.04.2017</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Der Hessische </a:t>
            </a:r>
          </a:p>
          <a:p>
            <a:r>
              <a:rPr lang="de-DE" altLang="de-DE"/>
              <a:t>Datenschutzbeauftragte</a:t>
            </a:r>
          </a:p>
        </p:txBody>
      </p:sp>
      <p:sp>
        <p:nvSpPr>
          <p:cNvPr id="6" name="Foliennummernplatzhalter 5"/>
          <p:cNvSpPr>
            <a:spLocks noGrp="1"/>
          </p:cNvSpPr>
          <p:nvPr>
            <p:ph type="sldNum" sz="quarter" idx="12"/>
          </p:nvPr>
        </p:nvSpPr>
        <p:spPr/>
        <p:txBody>
          <a:bodyPr/>
          <a:lstStyle>
            <a:lvl1pPr>
              <a:defRPr/>
            </a:lvl1pPr>
          </a:lstStyle>
          <a:p>
            <a:r>
              <a:rPr lang="de-DE" altLang="de-DE"/>
              <a:t>Seite </a:t>
            </a:r>
            <a:fld id="{8667DAE6-43B5-4903-80C9-035524A608CD}" type="slidenum">
              <a:rPr lang="de-DE" altLang="de-DE"/>
              <a:pPr/>
              <a:t>‹Nr.›</a:t>
            </a:fld>
            <a:endParaRPr lang="de-DE" altLang="de-DE"/>
          </a:p>
        </p:txBody>
      </p:sp>
    </p:spTree>
    <p:extLst>
      <p:ext uri="{BB962C8B-B14F-4D97-AF65-F5344CB8AC3E}">
        <p14:creationId xmlns:p14="http://schemas.microsoft.com/office/powerpoint/2010/main" val="6769470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67488" y="304800"/>
            <a:ext cx="2008187" cy="57356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539750" y="304800"/>
            <a:ext cx="5875338" cy="5735638"/>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E2E608EF-9B90-4B2F-A2CF-61BAA6D91341}" type="datetime1">
              <a:rPr lang="de-DE" altLang="de-DE"/>
              <a:pPr/>
              <a:t>18.04.2017</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Der Hessische </a:t>
            </a:r>
          </a:p>
          <a:p>
            <a:r>
              <a:rPr lang="de-DE" altLang="de-DE"/>
              <a:t>Datenschutzbeauftragte</a:t>
            </a:r>
          </a:p>
        </p:txBody>
      </p:sp>
      <p:sp>
        <p:nvSpPr>
          <p:cNvPr id="6" name="Foliennummernplatzhalter 5"/>
          <p:cNvSpPr>
            <a:spLocks noGrp="1"/>
          </p:cNvSpPr>
          <p:nvPr>
            <p:ph type="sldNum" sz="quarter" idx="12"/>
          </p:nvPr>
        </p:nvSpPr>
        <p:spPr/>
        <p:txBody>
          <a:bodyPr/>
          <a:lstStyle>
            <a:lvl1pPr>
              <a:defRPr/>
            </a:lvl1pPr>
          </a:lstStyle>
          <a:p>
            <a:r>
              <a:rPr lang="de-DE" altLang="de-DE"/>
              <a:t>Seite </a:t>
            </a:r>
            <a:fld id="{1A8901AB-5319-4DDC-BAF0-1758C1856E49}" type="slidenum">
              <a:rPr lang="de-DE" altLang="de-DE"/>
              <a:pPr/>
              <a:t>‹Nr.›</a:t>
            </a:fld>
            <a:endParaRPr lang="de-DE" altLang="de-DE"/>
          </a:p>
        </p:txBody>
      </p:sp>
    </p:spTree>
    <p:extLst>
      <p:ext uri="{BB962C8B-B14F-4D97-AF65-F5344CB8AC3E}">
        <p14:creationId xmlns:p14="http://schemas.microsoft.com/office/powerpoint/2010/main" val="3985942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fld id="{E25ED388-DBEE-43AC-B325-E1C80315D0C5}" type="datetime1">
              <a:rPr lang="de-DE" altLang="de-DE"/>
              <a:pPr/>
              <a:t>18.04.2017</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Der Hessische </a:t>
            </a:r>
          </a:p>
          <a:p>
            <a:r>
              <a:rPr lang="de-DE" altLang="de-DE"/>
              <a:t>Datenschutzbeauftragte</a:t>
            </a:r>
          </a:p>
        </p:txBody>
      </p:sp>
      <p:sp>
        <p:nvSpPr>
          <p:cNvPr id="6" name="Foliennummernplatzhalter 5"/>
          <p:cNvSpPr>
            <a:spLocks noGrp="1"/>
          </p:cNvSpPr>
          <p:nvPr>
            <p:ph type="sldNum" sz="quarter" idx="12"/>
          </p:nvPr>
        </p:nvSpPr>
        <p:spPr/>
        <p:txBody>
          <a:bodyPr/>
          <a:lstStyle>
            <a:lvl1pPr>
              <a:defRPr/>
            </a:lvl1pPr>
          </a:lstStyle>
          <a:p>
            <a:r>
              <a:rPr lang="de-DE" altLang="de-DE"/>
              <a:t>Seite </a:t>
            </a:r>
            <a:fld id="{71E36F73-59A2-4EC3-9998-159B8C4524CB}" type="slidenum">
              <a:rPr lang="de-DE" altLang="de-DE"/>
              <a:pPr/>
              <a:t>‹Nr.›</a:t>
            </a:fld>
            <a:endParaRPr lang="de-DE" altLang="de-DE"/>
          </a:p>
        </p:txBody>
      </p:sp>
    </p:spTree>
    <p:extLst>
      <p:ext uri="{BB962C8B-B14F-4D97-AF65-F5344CB8AC3E}">
        <p14:creationId xmlns:p14="http://schemas.microsoft.com/office/powerpoint/2010/main" val="20431895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Datumsplatzhalter 3"/>
          <p:cNvSpPr>
            <a:spLocks noGrp="1"/>
          </p:cNvSpPr>
          <p:nvPr>
            <p:ph type="dt" sz="half" idx="10"/>
          </p:nvPr>
        </p:nvSpPr>
        <p:spPr/>
        <p:txBody>
          <a:bodyPr/>
          <a:lstStyle>
            <a:lvl1pPr>
              <a:defRPr/>
            </a:lvl1pPr>
          </a:lstStyle>
          <a:p>
            <a:fld id="{93E8F547-6E9A-4394-AEAA-955CCC0E0C18}" type="datetime1">
              <a:rPr lang="de-DE" altLang="de-DE"/>
              <a:pPr/>
              <a:t>18.04.2017</a:t>
            </a:fld>
            <a:endParaRPr lang="de-DE" altLang="de-DE"/>
          </a:p>
        </p:txBody>
      </p:sp>
      <p:sp>
        <p:nvSpPr>
          <p:cNvPr id="5" name="Fußzeilenplatzhalter 4"/>
          <p:cNvSpPr>
            <a:spLocks noGrp="1"/>
          </p:cNvSpPr>
          <p:nvPr>
            <p:ph type="ftr" sz="quarter" idx="11"/>
          </p:nvPr>
        </p:nvSpPr>
        <p:spPr/>
        <p:txBody>
          <a:bodyPr/>
          <a:lstStyle>
            <a:lvl1pPr>
              <a:defRPr/>
            </a:lvl1pPr>
          </a:lstStyle>
          <a:p>
            <a:r>
              <a:rPr lang="de-DE" altLang="de-DE"/>
              <a:t>Der Hessische </a:t>
            </a:r>
          </a:p>
          <a:p>
            <a:r>
              <a:rPr lang="de-DE" altLang="de-DE"/>
              <a:t>Datenschutzbeauftragte</a:t>
            </a:r>
          </a:p>
        </p:txBody>
      </p:sp>
      <p:sp>
        <p:nvSpPr>
          <p:cNvPr id="6" name="Foliennummernplatzhalter 5"/>
          <p:cNvSpPr>
            <a:spLocks noGrp="1"/>
          </p:cNvSpPr>
          <p:nvPr>
            <p:ph type="sldNum" sz="quarter" idx="12"/>
          </p:nvPr>
        </p:nvSpPr>
        <p:spPr/>
        <p:txBody>
          <a:bodyPr/>
          <a:lstStyle>
            <a:lvl1pPr>
              <a:defRPr/>
            </a:lvl1pPr>
          </a:lstStyle>
          <a:p>
            <a:r>
              <a:rPr lang="de-DE" altLang="de-DE"/>
              <a:t>Seite </a:t>
            </a:r>
            <a:fld id="{D9B5FAC4-F34D-4BC2-85EA-F77A751EFAF7}" type="slidenum">
              <a:rPr lang="de-DE" altLang="de-DE"/>
              <a:pPr/>
              <a:t>‹Nr.›</a:t>
            </a:fld>
            <a:endParaRPr lang="de-DE" altLang="de-DE"/>
          </a:p>
        </p:txBody>
      </p:sp>
    </p:spTree>
    <p:extLst>
      <p:ext uri="{BB962C8B-B14F-4D97-AF65-F5344CB8AC3E}">
        <p14:creationId xmlns:p14="http://schemas.microsoft.com/office/powerpoint/2010/main" val="2860115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39750" y="1773238"/>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16450" y="1773238"/>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lvl1pPr>
              <a:defRPr/>
            </a:lvl1pPr>
          </a:lstStyle>
          <a:p>
            <a:fld id="{F4080257-C3EF-4CE9-8316-B22EDE1048AF}" type="datetime1">
              <a:rPr lang="de-DE" altLang="de-DE"/>
              <a:pPr/>
              <a:t>18.04.2017</a:t>
            </a:fld>
            <a:endParaRPr lang="de-DE" altLang="de-DE"/>
          </a:p>
        </p:txBody>
      </p:sp>
      <p:sp>
        <p:nvSpPr>
          <p:cNvPr id="6" name="Fußzeilenplatzhalter 5"/>
          <p:cNvSpPr>
            <a:spLocks noGrp="1"/>
          </p:cNvSpPr>
          <p:nvPr>
            <p:ph type="ftr" sz="quarter" idx="11"/>
          </p:nvPr>
        </p:nvSpPr>
        <p:spPr/>
        <p:txBody>
          <a:bodyPr/>
          <a:lstStyle>
            <a:lvl1pPr>
              <a:defRPr/>
            </a:lvl1pPr>
          </a:lstStyle>
          <a:p>
            <a:r>
              <a:rPr lang="de-DE" altLang="de-DE"/>
              <a:t>Der Hessische </a:t>
            </a:r>
          </a:p>
          <a:p>
            <a:r>
              <a:rPr lang="de-DE" altLang="de-DE"/>
              <a:t>Datenschutzbeauftragte</a:t>
            </a:r>
          </a:p>
        </p:txBody>
      </p:sp>
      <p:sp>
        <p:nvSpPr>
          <p:cNvPr id="7" name="Foliennummernplatzhalter 6"/>
          <p:cNvSpPr>
            <a:spLocks noGrp="1"/>
          </p:cNvSpPr>
          <p:nvPr>
            <p:ph type="sldNum" sz="quarter" idx="12"/>
          </p:nvPr>
        </p:nvSpPr>
        <p:spPr/>
        <p:txBody>
          <a:bodyPr/>
          <a:lstStyle>
            <a:lvl1pPr>
              <a:defRPr/>
            </a:lvl1pPr>
          </a:lstStyle>
          <a:p>
            <a:r>
              <a:rPr lang="de-DE" altLang="de-DE"/>
              <a:t>Seite </a:t>
            </a:r>
            <a:fld id="{DF00204C-D067-43E6-8E33-34486A28323D}" type="slidenum">
              <a:rPr lang="de-DE" altLang="de-DE"/>
              <a:pPr/>
              <a:t>‹Nr.›</a:t>
            </a:fld>
            <a:endParaRPr lang="de-DE" altLang="de-DE"/>
          </a:p>
        </p:txBody>
      </p:sp>
    </p:spTree>
    <p:extLst>
      <p:ext uri="{BB962C8B-B14F-4D97-AF65-F5344CB8AC3E}">
        <p14:creationId xmlns:p14="http://schemas.microsoft.com/office/powerpoint/2010/main" val="901754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lvl1pPr>
              <a:defRPr/>
            </a:lvl1pPr>
          </a:lstStyle>
          <a:p>
            <a:fld id="{7C3ECC8E-FD5D-4EA3-8B41-C6C3D7F5ECAA}" type="datetime1">
              <a:rPr lang="de-DE" altLang="de-DE"/>
              <a:pPr/>
              <a:t>18.04.2017</a:t>
            </a:fld>
            <a:endParaRPr lang="de-DE" altLang="de-DE"/>
          </a:p>
        </p:txBody>
      </p:sp>
      <p:sp>
        <p:nvSpPr>
          <p:cNvPr id="8" name="Fußzeilenplatzhalter 7"/>
          <p:cNvSpPr>
            <a:spLocks noGrp="1"/>
          </p:cNvSpPr>
          <p:nvPr>
            <p:ph type="ftr" sz="quarter" idx="11"/>
          </p:nvPr>
        </p:nvSpPr>
        <p:spPr/>
        <p:txBody>
          <a:bodyPr/>
          <a:lstStyle>
            <a:lvl1pPr>
              <a:defRPr/>
            </a:lvl1pPr>
          </a:lstStyle>
          <a:p>
            <a:r>
              <a:rPr lang="de-DE" altLang="de-DE"/>
              <a:t>Der Hessische </a:t>
            </a:r>
          </a:p>
          <a:p>
            <a:r>
              <a:rPr lang="de-DE" altLang="de-DE"/>
              <a:t>Datenschutzbeauftragte</a:t>
            </a:r>
          </a:p>
        </p:txBody>
      </p:sp>
      <p:sp>
        <p:nvSpPr>
          <p:cNvPr id="9" name="Foliennummernplatzhalter 8"/>
          <p:cNvSpPr>
            <a:spLocks noGrp="1"/>
          </p:cNvSpPr>
          <p:nvPr>
            <p:ph type="sldNum" sz="quarter" idx="12"/>
          </p:nvPr>
        </p:nvSpPr>
        <p:spPr/>
        <p:txBody>
          <a:bodyPr/>
          <a:lstStyle>
            <a:lvl1pPr>
              <a:defRPr/>
            </a:lvl1pPr>
          </a:lstStyle>
          <a:p>
            <a:r>
              <a:rPr lang="de-DE" altLang="de-DE"/>
              <a:t>Seite </a:t>
            </a:r>
            <a:fld id="{6B53D125-B9BA-48C5-9CB2-3E9B901F1A8C}" type="slidenum">
              <a:rPr lang="de-DE" altLang="de-DE"/>
              <a:pPr/>
              <a:t>‹Nr.›</a:t>
            </a:fld>
            <a:endParaRPr lang="de-DE" altLang="de-DE"/>
          </a:p>
        </p:txBody>
      </p:sp>
    </p:spTree>
    <p:extLst>
      <p:ext uri="{BB962C8B-B14F-4D97-AF65-F5344CB8AC3E}">
        <p14:creationId xmlns:p14="http://schemas.microsoft.com/office/powerpoint/2010/main" val="63466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lvl1pPr>
              <a:defRPr/>
            </a:lvl1pPr>
          </a:lstStyle>
          <a:p>
            <a:fld id="{06691ECA-CDEC-4F29-9132-4A28B5D788BF}" type="datetime1">
              <a:rPr lang="de-DE" altLang="de-DE"/>
              <a:pPr/>
              <a:t>18.04.2017</a:t>
            </a:fld>
            <a:endParaRPr lang="de-DE" altLang="de-DE"/>
          </a:p>
        </p:txBody>
      </p:sp>
      <p:sp>
        <p:nvSpPr>
          <p:cNvPr id="4" name="Fußzeilenplatzhalter 3"/>
          <p:cNvSpPr>
            <a:spLocks noGrp="1"/>
          </p:cNvSpPr>
          <p:nvPr>
            <p:ph type="ftr" sz="quarter" idx="11"/>
          </p:nvPr>
        </p:nvSpPr>
        <p:spPr/>
        <p:txBody>
          <a:bodyPr/>
          <a:lstStyle>
            <a:lvl1pPr>
              <a:defRPr/>
            </a:lvl1pPr>
          </a:lstStyle>
          <a:p>
            <a:r>
              <a:rPr lang="de-DE" altLang="de-DE"/>
              <a:t>Der Hessische </a:t>
            </a:r>
          </a:p>
          <a:p>
            <a:r>
              <a:rPr lang="de-DE" altLang="de-DE"/>
              <a:t>Datenschutzbeauftragte</a:t>
            </a:r>
          </a:p>
        </p:txBody>
      </p:sp>
      <p:sp>
        <p:nvSpPr>
          <p:cNvPr id="5" name="Foliennummernplatzhalter 4"/>
          <p:cNvSpPr>
            <a:spLocks noGrp="1"/>
          </p:cNvSpPr>
          <p:nvPr>
            <p:ph type="sldNum" sz="quarter" idx="12"/>
          </p:nvPr>
        </p:nvSpPr>
        <p:spPr/>
        <p:txBody>
          <a:bodyPr/>
          <a:lstStyle>
            <a:lvl1pPr>
              <a:defRPr/>
            </a:lvl1pPr>
          </a:lstStyle>
          <a:p>
            <a:r>
              <a:rPr lang="de-DE" altLang="de-DE"/>
              <a:t>Seite </a:t>
            </a:r>
            <a:fld id="{6DEAFED5-81A8-4EB2-B1D3-E56725B63453}" type="slidenum">
              <a:rPr lang="de-DE" altLang="de-DE"/>
              <a:pPr/>
              <a:t>‹Nr.›</a:t>
            </a:fld>
            <a:endParaRPr lang="de-DE" altLang="de-DE"/>
          </a:p>
        </p:txBody>
      </p:sp>
    </p:spTree>
    <p:extLst>
      <p:ext uri="{BB962C8B-B14F-4D97-AF65-F5344CB8AC3E}">
        <p14:creationId xmlns:p14="http://schemas.microsoft.com/office/powerpoint/2010/main" val="1722556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fld id="{D15048CF-3527-412A-9B54-B810DE4B1257}" type="datetime1">
              <a:rPr lang="de-DE" altLang="de-DE"/>
              <a:pPr/>
              <a:t>18.04.2017</a:t>
            </a:fld>
            <a:endParaRPr lang="de-DE" altLang="de-DE"/>
          </a:p>
        </p:txBody>
      </p:sp>
      <p:sp>
        <p:nvSpPr>
          <p:cNvPr id="3" name="Fußzeilenplatzhalter 2"/>
          <p:cNvSpPr>
            <a:spLocks noGrp="1"/>
          </p:cNvSpPr>
          <p:nvPr>
            <p:ph type="ftr" sz="quarter" idx="11"/>
          </p:nvPr>
        </p:nvSpPr>
        <p:spPr/>
        <p:txBody>
          <a:bodyPr/>
          <a:lstStyle>
            <a:lvl1pPr>
              <a:defRPr/>
            </a:lvl1pPr>
          </a:lstStyle>
          <a:p>
            <a:r>
              <a:rPr lang="de-DE" altLang="de-DE"/>
              <a:t>Der Hessische </a:t>
            </a:r>
          </a:p>
          <a:p>
            <a:r>
              <a:rPr lang="de-DE" altLang="de-DE"/>
              <a:t>Datenschutzbeauftragte</a:t>
            </a:r>
          </a:p>
        </p:txBody>
      </p:sp>
      <p:sp>
        <p:nvSpPr>
          <p:cNvPr id="4" name="Foliennummernplatzhalter 3"/>
          <p:cNvSpPr>
            <a:spLocks noGrp="1"/>
          </p:cNvSpPr>
          <p:nvPr>
            <p:ph type="sldNum" sz="quarter" idx="12"/>
          </p:nvPr>
        </p:nvSpPr>
        <p:spPr/>
        <p:txBody>
          <a:bodyPr/>
          <a:lstStyle>
            <a:lvl1pPr>
              <a:defRPr/>
            </a:lvl1pPr>
          </a:lstStyle>
          <a:p>
            <a:r>
              <a:rPr lang="de-DE" altLang="de-DE"/>
              <a:t>Seite </a:t>
            </a:r>
            <a:fld id="{852154F8-E8A6-441A-ACFE-3D2137B1AAED}" type="slidenum">
              <a:rPr lang="de-DE" altLang="de-DE"/>
              <a:pPr/>
              <a:t>‹Nr.›</a:t>
            </a:fld>
            <a:endParaRPr lang="de-DE" altLang="de-DE"/>
          </a:p>
        </p:txBody>
      </p:sp>
    </p:spTree>
    <p:extLst>
      <p:ext uri="{BB962C8B-B14F-4D97-AF65-F5344CB8AC3E}">
        <p14:creationId xmlns:p14="http://schemas.microsoft.com/office/powerpoint/2010/main" val="731492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fld id="{B224A354-7BDA-40F7-A1A2-20D51DEB7305}" type="datetime1">
              <a:rPr lang="de-DE" altLang="de-DE"/>
              <a:pPr/>
              <a:t>18.04.2017</a:t>
            </a:fld>
            <a:endParaRPr lang="de-DE" altLang="de-DE"/>
          </a:p>
        </p:txBody>
      </p:sp>
      <p:sp>
        <p:nvSpPr>
          <p:cNvPr id="6" name="Fußzeilenplatzhalter 5"/>
          <p:cNvSpPr>
            <a:spLocks noGrp="1"/>
          </p:cNvSpPr>
          <p:nvPr>
            <p:ph type="ftr" sz="quarter" idx="11"/>
          </p:nvPr>
        </p:nvSpPr>
        <p:spPr/>
        <p:txBody>
          <a:bodyPr/>
          <a:lstStyle>
            <a:lvl1pPr>
              <a:defRPr/>
            </a:lvl1pPr>
          </a:lstStyle>
          <a:p>
            <a:r>
              <a:rPr lang="de-DE" altLang="de-DE"/>
              <a:t>Der Hessische </a:t>
            </a:r>
          </a:p>
          <a:p>
            <a:r>
              <a:rPr lang="de-DE" altLang="de-DE"/>
              <a:t>Datenschutzbeauftragte</a:t>
            </a:r>
          </a:p>
        </p:txBody>
      </p:sp>
      <p:sp>
        <p:nvSpPr>
          <p:cNvPr id="7" name="Foliennummernplatzhalter 6"/>
          <p:cNvSpPr>
            <a:spLocks noGrp="1"/>
          </p:cNvSpPr>
          <p:nvPr>
            <p:ph type="sldNum" sz="quarter" idx="12"/>
          </p:nvPr>
        </p:nvSpPr>
        <p:spPr/>
        <p:txBody>
          <a:bodyPr/>
          <a:lstStyle>
            <a:lvl1pPr>
              <a:defRPr/>
            </a:lvl1pPr>
          </a:lstStyle>
          <a:p>
            <a:r>
              <a:rPr lang="de-DE" altLang="de-DE"/>
              <a:t>Seite </a:t>
            </a:r>
            <a:fld id="{8874595E-DBDE-446A-8722-2196506076D3}" type="slidenum">
              <a:rPr lang="de-DE" altLang="de-DE"/>
              <a:pPr/>
              <a:t>‹Nr.›</a:t>
            </a:fld>
            <a:endParaRPr lang="de-DE" altLang="de-DE"/>
          </a:p>
        </p:txBody>
      </p:sp>
    </p:spTree>
    <p:extLst>
      <p:ext uri="{BB962C8B-B14F-4D97-AF65-F5344CB8AC3E}">
        <p14:creationId xmlns:p14="http://schemas.microsoft.com/office/powerpoint/2010/main" val="847240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lvl1pPr>
              <a:defRPr/>
            </a:lvl1pPr>
          </a:lstStyle>
          <a:p>
            <a:fld id="{B4D5D592-E2DA-48F9-A1E7-350C30FFA4D5}" type="datetime1">
              <a:rPr lang="de-DE" altLang="de-DE"/>
              <a:pPr/>
              <a:t>18.04.2017</a:t>
            </a:fld>
            <a:endParaRPr lang="de-DE" altLang="de-DE"/>
          </a:p>
        </p:txBody>
      </p:sp>
      <p:sp>
        <p:nvSpPr>
          <p:cNvPr id="6" name="Fußzeilenplatzhalter 5"/>
          <p:cNvSpPr>
            <a:spLocks noGrp="1"/>
          </p:cNvSpPr>
          <p:nvPr>
            <p:ph type="ftr" sz="quarter" idx="11"/>
          </p:nvPr>
        </p:nvSpPr>
        <p:spPr/>
        <p:txBody>
          <a:bodyPr/>
          <a:lstStyle>
            <a:lvl1pPr>
              <a:defRPr/>
            </a:lvl1pPr>
          </a:lstStyle>
          <a:p>
            <a:r>
              <a:rPr lang="de-DE" altLang="de-DE"/>
              <a:t>Der Hessische </a:t>
            </a:r>
          </a:p>
          <a:p>
            <a:r>
              <a:rPr lang="de-DE" altLang="de-DE"/>
              <a:t>Datenschutzbeauftragte</a:t>
            </a:r>
          </a:p>
        </p:txBody>
      </p:sp>
      <p:sp>
        <p:nvSpPr>
          <p:cNvPr id="7" name="Foliennummernplatzhalter 6"/>
          <p:cNvSpPr>
            <a:spLocks noGrp="1"/>
          </p:cNvSpPr>
          <p:nvPr>
            <p:ph type="sldNum" sz="quarter" idx="12"/>
          </p:nvPr>
        </p:nvSpPr>
        <p:spPr/>
        <p:txBody>
          <a:bodyPr/>
          <a:lstStyle>
            <a:lvl1pPr>
              <a:defRPr/>
            </a:lvl1pPr>
          </a:lstStyle>
          <a:p>
            <a:r>
              <a:rPr lang="de-DE" altLang="de-DE"/>
              <a:t>Seite </a:t>
            </a:r>
            <a:fld id="{B805485A-1713-455F-BE58-29BC9B900355}" type="slidenum">
              <a:rPr lang="de-DE" altLang="de-DE"/>
              <a:pPr/>
              <a:t>‹Nr.›</a:t>
            </a:fld>
            <a:endParaRPr lang="de-DE" altLang="de-DE"/>
          </a:p>
        </p:txBody>
      </p:sp>
    </p:spTree>
    <p:extLst>
      <p:ext uri="{BB962C8B-B14F-4D97-AF65-F5344CB8AC3E}">
        <p14:creationId xmlns:p14="http://schemas.microsoft.com/office/powerpoint/2010/main" val="2542328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574675" y="304800"/>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de-DE" altLang="de-DE" smtClean="0"/>
              <a:t>Titelmasterformat durch Klicken bearbeiten</a:t>
            </a:r>
          </a:p>
        </p:txBody>
      </p:sp>
      <p:sp>
        <p:nvSpPr>
          <p:cNvPr id="12291" name="Rectangle 3"/>
          <p:cNvSpPr>
            <a:spLocks noGrp="1" noChangeArrowheads="1"/>
          </p:cNvSpPr>
          <p:nvPr>
            <p:ph type="body" idx="1"/>
          </p:nvPr>
        </p:nvSpPr>
        <p:spPr bwMode="auto">
          <a:xfrm>
            <a:off x="539750" y="1773238"/>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smtClean="0"/>
              <a:t>Textmasterformate durch Klicken bearbeiten</a:t>
            </a:r>
          </a:p>
          <a:p>
            <a:pPr lvl="1"/>
            <a:r>
              <a:rPr lang="de-DE" altLang="de-DE" smtClean="0"/>
              <a:t>Zweite Ebene</a:t>
            </a:r>
          </a:p>
          <a:p>
            <a:pPr lvl="2"/>
            <a:r>
              <a:rPr lang="de-DE" altLang="de-DE" smtClean="0"/>
              <a:t>Dritte Ebene</a:t>
            </a:r>
          </a:p>
          <a:p>
            <a:pPr lvl="3"/>
            <a:r>
              <a:rPr lang="de-DE" altLang="de-DE" smtClean="0"/>
              <a:t>Vierte Ebene</a:t>
            </a:r>
          </a:p>
          <a:p>
            <a:pPr lvl="4"/>
            <a:r>
              <a:rPr lang="de-DE" altLang="de-DE" smtClean="0"/>
              <a:t>Fünfte Ebene</a:t>
            </a:r>
          </a:p>
        </p:txBody>
      </p:sp>
      <p:sp>
        <p:nvSpPr>
          <p:cNvPr id="12295" name="AutoShape 7"/>
          <p:cNvSpPr>
            <a:spLocks noChangeArrowheads="1"/>
          </p:cNvSpPr>
          <p:nvPr/>
        </p:nvSpPr>
        <p:spPr bwMode="auto">
          <a:xfrm>
            <a:off x="609600" y="1566863"/>
            <a:ext cx="7958138" cy="109537"/>
          </a:xfrm>
          <a:custGeom>
            <a:avLst/>
            <a:gdLst>
              <a:gd name="G0" fmla="+- 585 0 0"/>
              <a:gd name="T0" fmla="*/ 0 w 1000"/>
              <a:gd name="T1" fmla="*/ 0 h 1000"/>
              <a:gd name="T2" fmla="*/ 585 w 1000"/>
              <a:gd name="T3" fmla="*/ 0 h 1000"/>
              <a:gd name="T4" fmla="*/ 585 w 1000"/>
              <a:gd name="T5" fmla="*/ 1000 h 1000"/>
              <a:gd name="T6" fmla="*/ 0 w 1000"/>
              <a:gd name="T7" fmla="*/ 1000 h 1000"/>
              <a:gd name="T8" fmla="*/ 0 w 1000"/>
              <a:gd name="T9" fmla="*/ 0 h 1000"/>
              <a:gd name="T10" fmla="*/ 1000 w 1000"/>
              <a:gd name="T11" fmla="*/ 0 h 1000"/>
            </a:gdLst>
            <a:ahLst/>
            <a:cxnLst>
              <a:cxn ang="0">
                <a:pos x="T0" y="T1"/>
              </a:cxn>
              <a:cxn ang="0">
                <a:pos x="T2" y="T3"/>
              </a:cxn>
              <a:cxn ang="0">
                <a:pos x="T4" y="T5"/>
              </a:cxn>
              <a:cxn ang="0">
                <a:pos x="T6" y="T7"/>
              </a:cxn>
              <a:cxn ang="0">
                <a:pos x="T8" y="T9"/>
              </a:cxn>
              <a:cxn ang="0">
                <a:pos x="T10" y="T11"/>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de-DE" altLang="de-DE">
              <a:latin typeface="Times New Roman" pitchFamily="18" charset="0"/>
            </a:endParaRPr>
          </a:p>
        </p:txBody>
      </p:sp>
      <p:sp>
        <p:nvSpPr>
          <p:cNvPr id="12296" name="Line 8"/>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a:p>
        </p:txBody>
      </p:sp>
      <p:sp>
        <p:nvSpPr>
          <p:cNvPr id="12297" name="Rectangle 9"/>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mn-lt"/>
              </a:defRPr>
            </a:lvl1pPr>
          </a:lstStyle>
          <a:p>
            <a:fld id="{FFB248E2-4CCE-47E6-95EA-EE7B076244F8}" type="datetime1">
              <a:rPr lang="de-DE" altLang="de-DE"/>
              <a:pPr/>
              <a:t>18.04.2017</a:t>
            </a:fld>
            <a:endParaRPr lang="de-DE" altLang="de-DE"/>
          </a:p>
        </p:txBody>
      </p:sp>
      <p:sp>
        <p:nvSpPr>
          <p:cNvPr id="12298" name="Rectangle 10"/>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200">
                <a:latin typeface="+mn-lt"/>
              </a:defRPr>
            </a:lvl1pPr>
          </a:lstStyle>
          <a:p>
            <a:r>
              <a:rPr lang="de-DE" altLang="de-DE"/>
              <a:t>Der Hessische </a:t>
            </a:r>
          </a:p>
          <a:p>
            <a:r>
              <a:rPr lang="de-DE" altLang="de-DE"/>
              <a:t>Datenschutzbeauftragte</a:t>
            </a:r>
          </a:p>
        </p:txBody>
      </p:sp>
      <p:sp>
        <p:nvSpPr>
          <p:cNvPr id="12299" name="Rectangle 11"/>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mn-lt"/>
              </a:defRPr>
            </a:lvl1pPr>
          </a:lstStyle>
          <a:p>
            <a:r>
              <a:rPr lang="de-DE" altLang="de-DE"/>
              <a:t>Seite </a:t>
            </a:r>
            <a:fld id="{5FC39A02-C217-45F9-88EB-DC9946DE1DB3}" type="slidenum">
              <a:rPr lang="de-DE" altLang="de-DE"/>
              <a:pPr/>
              <a:t>‹Nr.›</a:t>
            </a:fld>
            <a:endParaRPr lang="de-DE" altLang="de-DE"/>
          </a:p>
        </p:txBody>
      </p:sp>
      <p:pic>
        <p:nvPicPr>
          <p:cNvPr id="12308" name="Picture 20" descr="HessenLoewe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132138" y="6237288"/>
            <a:ext cx="392112" cy="4318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iming>
    <p:tnLst>
      <p:par>
        <p:cTn id="1" dur="indefinite" restart="never" nodeType="tmRoot"/>
      </p:par>
    </p:tnLst>
  </p:timing>
  <p:hf hdr="0" dt="0"/>
  <p:txStyles>
    <p:titleStyle>
      <a:lvl1pPr algn="ctr" rtl="0" eaLnBrk="1" fontAlgn="base" hangingPunct="1">
        <a:spcBef>
          <a:spcPct val="0"/>
        </a:spcBef>
        <a:spcAft>
          <a:spcPct val="0"/>
        </a:spcAft>
        <a:defRPr sz="3800">
          <a:solidFill>
            <a:schemeClr val="tx2"/>
          </a:solidFill>
          <a:latin typeface="+mj-lt"/>
          <a:ea typeface="+mj-ea"/>
          <a:cs typeface="+mj-cs"/>
        </a:defRPr>
      </a:lvl1pPr>
      <a:lvl2pPr algn="ctr" rtl="0" eaLnBrk="1" fontAlgn="base" hangingPunct="1">
        <a:spcBef>
          <a:spcPct val="0"/>
        </a:spcBef>
        <a:spcAft>
          <a:spcPct val="0"/>
        </a:spcAft>
        <a:defRPr sz="3800">
          <a:solidFill>
            <a:schemeClr val="tx2"/>
          </a:solidFill>
          <a:latin typeface="Arial" charset="0"/>
        </a:defRPr>
      </a:lvl2pPr>
      <a:lvl3pPr algn="ctr" rtl="0" eaLnBrk="1" fontAlgn="base" hangingPunct="1">
        <a:spcBef>
          <a:spcPct val="0"/>
        </a:spcBef>
        <a:spcAft>
          <a:spcPct val="0"/>
        </a:spcAft>
        <a:defRPr sz="3800">
          <a:solidFill>
            <a:schemeClr val="tx2"/>
          </a:solidFill>
          <a:latin typeface="Arial" charset="0"/>
        </a:defRPr>
      </a:lvl3pPr>
      <a:lvl4pPr algn="ctr" rtl="0" eaLnBrk="1" fontAlgn="base" hangingPunct="1">
        <a:spcBef>
          <a:spcPct val="0"/>
        </a:spcBef>
        <a:spcAft>
          <a:spcPct val="0"/>
        </a:spcAft>
        <a:defRPr sz="3800">
          <a:solidFill>
            <a:schemeClr val="tx2"/>
          </a:solidFill>
          <a:latin typeface="Arial" charset="0"/>
        </a:defRPr>
      </a:lvl4pPr>
      <a:lvl5pPr algn="ctr" rtl="0" eaLnBrk="1" fontAlgn="base" hangingPunct="1">
        <a:spcBef>
          <a:spcPct val="0"/>
        </a:spcBef>
        <a:spcAft>
          <a:spcPct val="0"/>
        </a:spcAft>
        <a:defRPr sz="3800">
          <a:solidFill>
            <a:schemeClr val="tx2"/>
          </a:solidFill>
          <a:latin typeface="Arial" charset="0"/>
        </a:defRPr>
      </a:lvl5pPr>
      <a:lvl6pPr marL="457200" algn="ctr" rtl="0" eaLnBrk="1" fontAlgn="base" hangingPunct="1">
        <a:spcBef>
          <a:spcPct val="0"/>
        </a:spcBef>
        <a:spcAft>
          <a:spcPct val="0"/>
        </a:spcAft>
        <a:defRPr sz="3800">
          <a:solidFill>
            <a:schemeClr val="tx2"/>
          </a:solidFill>
          <a:latin typeface="Arial" charset="0"/>
        </a:defRPr>
      </a:lvl6pPr>
      <a:lvl7pPr marL="914400" algn="ctr" rtl="0" eaLnBrk="1" fontAlgn="base" hangingPunct="1">
        <a:spcBef>
          <a:spcPct val="0"/>
        </a:spcBef>
        <a:spcAft>
          <a:spcPct val="0"/>
        </a:spcAft>
        <a:defRPr sz="3800">
          <a:solidFill>
            <a:schemeClr val="tx2"/>
          </a:solidFill>
          <a:latin typeface="Arial" charset="0"/>
        </a:defRPr>
      </a:lvl7pPr>
      <a:lvl8pPr marL="1371600" algn="ctr" rtl="0" eaLnBrk="1" fontAlgn="base" hangingPunct="1">
        <a:spcBef>
          <a:spcPct val="0"/>
        </a:spcBef>
        <a:spcAft>
          <a:spcPct val="0"/>
        </a:spcAft>
        <a:defRPr sz="3800">
          <a:solidFill>
            <a:schemeClr val="tx2"/>
          </a:solidFill>
          <a:latin typeface="Arial" charset="0"/>
        </a:defRPr>
      </a:lvl8pPr>
      <a:lvl9pPr marL="1828800" algn="ctr" rtl="0" eaLnBrk="1" fontAlgn="base" hangingPunct="1">
        <a:spcBef>
          <a:spcPct val="0"/>
        </a:spcBef>
        <a:spcAft>
          <a:spcPct val="0"/>
        </a:spcAft>
        <a:defRPr sz="3800">
          <a:solidFill>
            <a:schemeClr val="tx2"/>
          </a:solidFill>
          <a:latin typeface="Arial" charset="0"/>
        </a:defRPr>
      </a:lvl9pPr>
    </p:titleStyle>
    <p:bodyStyle>
      <a:lvl1pPr marL="469900" indent="-469900" algn="l" rtl="0" eaLnBrk="1" fontAlgn="base" hangingPunct="1">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1" fontAlgn="base" hangingPunct="1">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1" fontAlgn="base" hangingPunct="1">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1" fontAlgn="base" hangingPunct="1">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eaLnBrk="1" fontAlgn="base" hangingPunct="1">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mailto:poststelle@datenschutz.hessen.d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p:txBody>
          <a:bodyPr/>
          <a:lstStyle/>
          <a:p>
            <a:r>
              <a:rPr lang="de-DE" altLang="de-DE" b="1" dirty="0" smtClean="0">
                <a:solidFill>
                  <a:schemeClr val="accent6"/>
                </a:solidFill>
              </a:rPr>
              <a:t>Datenschutz</a:t>
            </a:r>
            <a:br>
              <a:rPr lang="de-DE" altLang="de-DE" b="1" dirty="0" smtClean="0">
                <a:solidFill>
                  <a:schemeClr val="accent6"/>
                </a:solidFill>
              </a:rPr>
            </a:br>
            <a:r>
              <a:rPr lang="de-DE" altLang="de-DE" b="1" dirty="0" smtClean="0">
                <a:solidFill>
                  <a:schemeClr val="accent6"/>
                </a:solidFill>
              </a:rPr>
              <a:t> in der Schulsozialarbeit </a:t>
            </a:r>
            <a:endParaRPr lang="de-DE" altLang="de-DE" b="1" dirty="0">
              <a:solidFill>
                <a:schemeClr val="accent6"/>
              </a:solidFill>
            </a:endParaRPr>
          </a:p>
        </p:txBody>
      </p:sp>
      <p:sp>
        <p:nvSpPr>
          <p:cNvPr id="31747" name="Rectangle 3"/>
          <p:cNvSpPr>
            <a:spLocks noGrp="1" noChangeArrowheads="1"/>
          </p:cNvSpPr>
          <p:nvPr>
            <p:ph type="subTitle" idx="1"/>
          </p:nvPr>
        </p:nvSpPr>
        <p:spPr>
          <a:xfrm>
            <a:off x="1331913" y="2565400"/>
            <a:ext cx="7010400" cy="2592388"/>
          </a:xfrm>
        </p:spPr>
        <p:txBody>
          <a:bodyPr/>
          <a:lstStyle/>
          <a:p>
            <a:pPr algn="ctr">
              <a:lnSpc>
                <a:spcPct val="80000"/>
              </a:lnSpc>
            </a:pPr>
            <a:endParaRPr lang="de-DE" altLang="de-DE" dirty="0"/>
          </a:p>
          <a:p>
            <a:pPr algn="ctr">
              <a:lnSpc>
                <a:spcPct val="80000"/>
              </a:lnSpc>
            </a:pPr>
            <a:endParaRPr lang="de-DE" altLang="de-DE" dirty="0"/>
          </a:p>
          <a:p>
            <a:pPr algn="ctr">
              <a:lnSpc>
                <a:spcPct val="80000"/>
              </a:lnSpc>
            </a:pPr>
            <a:r>
              <a:rPr lang="de-DE" altLang="de-DE" sz="1600" b="1" dirty="0"/>
              <a:t>Der Hessische Datenschutzbeauftragte </a:t>
            </a:r>
          </a:p>
          <a:p>
            <a:pPr algn="ctr">
              <a:lnSpc>
                <a:spcPct val="80000"/>
              </a:lnSpc>
            </a:pPr>
            <a:r>
              <a:rPr lang="de-DE" altLang="de-DE" sz="1600" b="1" dirty="0"/>
              <a:t>Gustav-Stresemann-Ring 1</a:t>
            </a:r>
          </a:p>
          <a:p>
            <a:pPr algn="ctr">
              <a:lnSpc>
                <a:spcPct val="80000"/>
              </a:lnSpc>
            </a:pPr>
            <a:r>
              <a:rPr lang="de-DE" altLang="de-DE" sz="1600" b="1" dirty="0"/>
              <a:t>65189 Wiesbaden</a:t>
            </a:r>
          </a:p>
          <a:p>
            <a:pPr algn="ctr">
              <a:lnSpc>
                <a:spcPct val="80000"/>
              </a:lnSpc>
            </a:pPr>
            <a:r>
              <a:rPr lang="de-DE" altLang="de-DE" sz="1600" b="1" dirty="0"/>
              <a:t>Telefon 0611 / 1408-0</a:t>
            </a:r>
          </a:p>
          <a:p>
            <a:pPr algn="ctr">
              <a:lnSpc>
                <a:spcPct val="80000"/>
              </a:lnSpc>
            </a:pPr>
            <a:r>
              <a:rPr lang="de-DE" altLang="de-DE" sz="1600" dirty="0"/>
              <a:t>http://www.datenschutz.hessen.de</a:t>
            </a:r>
          </a:p>
          <a:p>
            <a:pPr algn="ctr">
              <a:lnSpc>
                <a:spcPct val="80000"/>
              </a:lnSpc>
            </a:pPr>
            <a:r>
              <a:rPr lang="de-DE" altLang="de-DE" sz="1600" dirty="0"/>
              <a:t>E-Mail: </a:t>
            </a:r>
            <a:r>
              <a:rPr lang="de-DE" altLang="de-DE" sz="1600" dirty="0" smtClean="0">
                <a:hlinkClick r:id="rId2"/>
              </a:rPr>
              <a:t>poststelle@datenschutz.hessen.de</a:t>
            </a:r>
            <a:endParaRPr lang="de-DE" altLang="de-DE" sz="1600" dirty="0" smtClean="0"/>
          </a:p>
          <a:p>
            <a:pPr algn="ctr">
              <a:lnSpc>
                <a:spcPct val="80000"/>
              </a:lnSpc>
            </a:pPr>
            <a:r>
              <a:rPr lang="de-DE" altLang="de-DE" sz="1600" dirty="0" smtClean="0"/>
              <a:t>April 2017</a:t>
            </a:r>
            <a:endParaRPr lang="de-DE" altLang="de-DE" sz="1600" dirty="0"/>
          </a:p>
        </p:txBody>
      </p:sp>
      <p:pic>
        <p:nvPicPr>
          <p:cNvPr id="31748" name="Picture 4" descr="HessenLoewe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40200" y="5300663"/>
            <a:ext cx="1212850" cy="13350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b="1" dirty="0" smtClean="0">
                <a:solidFill>
                  <a:schemeClr val="accent6"/>
                </a:solidFill>
              </a:rPr>
              <a:t>2. Anwendbare Rechtsvorschriften</a:t>
            </a:r>
          </a:p>
          <a:p>
            <a:pPr marL="0" indent="0">
              <a:buNone/>
            </a:pPr>
            <a:r>
              <a:rPr lang="de-DE" sz="2400" dirty="0"/>
              <a:t>	</a:t>
            </a:r>
            <a:endParaRPr lang="de-DE" sz="2400" dirty="0" smtClean="0"/>
          </a:p>
          <a:p>
            <a:pPr marL="0" indent="0">
              <a:buNone/>
            </a:pPr>
            <a:r>
              <a:rPr lang="de-DE" sz="2400" dirty="0"/>
              <a:t>	</a:t>
            </a:r>
            <a:r>
              <a:rPr lang="de-DE" sz="2400" dirty="0" smtClean="0"/>
              <a:t>Schulsozialarbeiter </a:t>
            </a:r>
            <a:r>
              <a:rPr lang="de-DE" sz="2400" dirty="0" err="1" smtClean="0"/>
              <a:t>idR</a:t>
            </a:r>
            <a:r>
              <a:rPr lang="de-DE" sz="2400" dirty="0" smtClean="0"/>
              <a:t>= staatl. anerkannte 	Sozialarbeiter, Sozialpädagogen, </a:t>
            </a:r>
            <a:r>
              <a:rPr lang="de-DE" sz="2400" dirty="0" err="1" smtClean="0"/>
              <a:t>Berufspsy</a:t>
            </a:r>
            <a:r>
              <a:rPr lang="de-DE" sz="2400" dirty="0" smtClean="0"/>
              <a:t>-	</a:t>
            </a:r>
            <a:r>
              <a:rPr lang="de-DE" sz="2400" dirty="0" err="1" smtClean="0"/>
              <a:t>chologe</a:t>
            </a:r>
            <a:r>
              <a:rPr lang="de-DE" sz="2400" dirty="0" smtClean="0"/>
              <a:t>.</a:t>
            </a:r>
          </a:p>
          <a:p>
            <a:pPr marL="0" indent="0">
              <a:buNone/>
            </a:pPr>
            <a:r>
              <a:rPr lang="de-DE" sz="2400" dirty="0"/>
              <a:t>	</a:t>
            </a:r>
            <a:endParaRPr lang="de-DE" sz="2400" dirty="0" smtClean="0"/>
          </a:p>
          <a:p>
            <a:pPr marL="0" indent="0">
              <a:buNone/>
            </a:pPr>
            <a:r>
              <a:rPr lang="de-DE" sz="2400" dirty="0"/>
              <a:t>	</a:t>
            </a:r>
            <a:r>
              <a:rPr lang="de-DE" sz="2400" dirty="0" smtClean="0"/>
              <a:t>Unterliegen damit der </a:t>
            </a:r>
            <a:r>
              <a:rPr lang="de-DE" sz="2400" dirty="0" err="1" smtClean="0"/>
              <a:t>Verschwiegenheitsver</a:t>
            </a:r>
            <a:r>
              <a:rPr lang="de-DE" sz="2400" dirty="0" smtClean="0"/>
              <a:t>- 	</a:t>
            </a:r>
            <a:r>
              <a:rPr lang="de-DE" sz="2400" dirty="0" err="1" smtClean="0"/>
              <a:t>pflichtung</a:t>
            </a:r>
            <a:r>
              <a:rPr lang="de-DE" sz="2400" dirty="0" smtClean="0"/>
              <a:t> nach § 203 StGB</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10</a:t>
            </a:fld>
            <a:endParaRPr lang="de-DE" altLang="de-DE"/>
          </a:p>
        </p:txBody>
      </p:sp>
    </p:spTree>
    <p:extLst>
      <p:ext uri="{BB962C8B-B14F-4D97-AF65-F5344CB8AC3E}">
        <p14:creationId xmlns:p14="http://schemas.microsoft.com/office/powerpoint/2010/main" val="33717770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a:solidFill>
            <a:srgbClr val="92D050"/>
          </a:solidFill>
        </p:spPr>
        <p:txBody>
          <a:bodyPr/>
          <a:lstStyle/>
          <a:p>
            <a:pPr marL="0" indent="0">
              <a:buNone/>
            </a:pPr>
            <a:endParaRPr lang="de-DE" dirty="0" smtClean="0"/>
          </a:p>
          <a:p>
            <a:pPr marL="0" indent="0">
              <a:buNone/>
            </a:pPr>
            <a:r>
              <a:rPr lang="de-DE" sz="2400" b="1" dirty="0" smtClean="0"/>
              <a:t>§ 203 StGB</a:t>
            </a:r>
            <a:r>
              <a:rPr lang="de-DE" sz="2400" dirty="0" smtClean="0"/>
              <a:t>:</a:t>
            </a:r>
          </a:p>
          <a:p>
            <a:pPr marL="0" indent="0">
              <a:buNone/>
            </a:pPr>
            <a:r>
              <a:rPr lang="de-DE" sz="2000" dirty="0" smtClean="0"/>
              <a:t>Wer unbefugt ein fremdes Geheimnis, namentlich ein zum </a:t>
            </a:r>
            <a:r>
              <a:rPr lang="de-DE" sz="2000" dirty="0" err="1" smtClean="0"/>
              <a:t>persön</a:t>
            </a:r>
            <a:r>
              <a:rPr lang="de-DE" sz="2000" dirty="0" smtClean="0"/>
              <a:t>- </a:t>
            </a:r>
            <a:r>
              <a:rPr lang="de-DE" sz="2000" dirty="0" err="1" smtClean="0"/>
              <a:t>lichen</a:t>
            </a:r>
            <a:r>
              <a:rPr lang="de-DE" sz="2000" dirty="0" smtClean="0"/>
              <a:t> Lebensbereich gehörendes Geheimnis oder ein Betriebs- oder</a:t>
            </a:r>
          </a:p>
          <a:p>
            <a:pPr marL="0" indent="0">
              <a:buNone/>
            </a:pPr>
            <a:r>
              <a:rPr lang="de-DE" sz="2000" dirty="0" smtClean="0"/>
              <a:t>Geschäftsgeheimnis, offenbart, das ihm als</a:t>
            </a:r>
          </a:p>
          <a:p>
            <a:pPr marL="0" indent="0">
              <a:buNone/>
            </a:pPr>
            <a:r>
              <a:rPr lang="de-DE" sz="2000" dirty="0" smtClean="0"/>
              <a:t>2. </a:t>
            </a:r>
            <a:r>
              <a:rPr lang="de-DE" sz="2000" dirty="0" smtClean="0">
                <a:solidFill>
                  <a:srgbClr val="FF0000"/>
                </a:solidFill>
              </a:rPr>
              <a:t>Berufspsychologen</a:t>
            </a:r>
            <a:r>
              <a:rPr lang="de-DE" sz="2000" dirty="0" smtClean="0"/>
              <a:t> mit staatlich anerkannter wissenschaftlicher</a:t>
            </a:r>
          </a:p>
          <a:p>
            <a:pPr marL="0" indent="0">
              <a:buNone/>
            </a:pPr>
            <a:r>
              <a:rPr lang="de-DE" sz="2000" dirty="0" smtClean="0"/>
              <a:t>    Abschlussprüfung</a:t>
            </a:r>
          </a:p>
          <a:p>
            <a:pPr marL="0" indent="0">
              <a:buNone/>
            </a:pPr>
            <a:r>
              <a:rPr lang="de-DE" sz="2000" dirty="0" smtClean="0"/>
              <a:t>5. Staatliche anerkanntem </a:t>
            </a:r>
            <a:r>
              <a:rPr lang="de-DE" sz="2000" dirty="0" smtClean="0">
                <a:solidFill>
                  <a:srgbClr val="FF0000"/>
                </a:solidFill>
              </a:rPr>
              <a:t>Sozialarbeiter</a:t>
            </a:r>
            <a:r>
              <a:rPr lang="de-DE" sz="2000" dirty="0" smtClean="0"/>
              <a:t> oder staatlich anerkanntem</a:t>
            </a:r>
          </a:p>
          <a:p>
            <a:pPr marL="0" indent="0">
              <a:buNone/>
            </a:pPr>
            <a:r>
              <a:rPr lang="de-DE" sz="2000" dirty="0" smtClean="0"/>
              <a:t>    </a:t>
            </a:r>
            <a:r>
              <a:rPr lang="de-DE" sz="2000" dirty="0" smtClean="0">
                <a:solidFill>
                  <a:srgbClr val="FF0000"/>
                </a:solidFill>
              </a:rPr>
              <a:t>Sozialpädagogen</a:t>
            </a:r>
          </a:p>
          <a:p>
            <a:pPr marL="0" indent="0">
              <a:buNone/>
            </a:pPr>
            <a:r>
              <a:rPr lang="de-DE" sz="2000" dirty="0" smtClean="0"/>
              <a:t>anvertraut oder sonst bekanntgeworden ist, wird mit Freiheitsstrafe bis zu einem Jahr oder mit Geldstrafe bestraft. </a:t>
            </a:r>
            <a:endParaRPr lang="de-DE" sz="20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11</a:t>
            </a:fld>
            <a:endParaRPr lang="de-DE" altLang="de-DE"/>
          </a:p>
        </p:txBody>
      </p:sp>
    </p:spTree>
    <p:extLst>
      <p:ext uri="{BB962C8B-B14F-4D97-AF65-F5344CB8AC3E}">
        <p14:creationId xmlns:p14="http://schemas.microsoft.com/office/powerpoint/2010/main" val="313939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dirty="0" smtClean="0"/>
              <a:t>Schulsozialarbeiter sind den Trägern der öffentlichen Jugendhilfe zugeordnet:</a:t>
            </a:r>
          </a:p>
          <a:p>
            <a:pPr marL="0" indent="0">
              <a:buNone/>
            </a:pPr>
            <a:endParaRPr lang="de-DE" sz="2400" dirty="0" smtClean="0"/>
          </a:p>
          <a:p>
            <a:pPr marL="0" indent="0">
              <a:buNone/>
            </a:pPr>
            <a:r>
              <a:rPr lang="de-DE" sz="2400" b="1" dirty="0" smtClean="0">
                <a:solidFill>
                  <a:srgbClr val="0070C0"/>
                </a:solidFill>
              </a:rPr>
              <a:t>SGB VIII und X </a:t>
            </a:r>
            <a:r>
              <a:rPr lang="de-DE" sz="2400" dirty="0" smtClean="0"/>
              <a:t>vor HDSG (bereichsspezifische Normenanwendung).</a:t>
            </a:r>
          </a:p>
          <a:p>
            <a:pPr marL="0" indent="0">
              <a:buNone/>
            </a:pPr>
            <a:endParaRPr lang="de-DE" sz="2400" dirty="0"/>
          </a:p>
          <a:p>
            <a:pPr marL="0" indent="0">
              <a:buNone/>
            </a:pPr>
            <a:r>
              <a:rPr lang="de-DE" sz="2400" dirty="0" smtClean="0"/>
              <a:t>Im anderen Fall: Anwendung </a:t>
            </a:r>
            <a:r>
              <a:rPr lang="de-DE" sz="2400" b="1" dirty="0" smtClean="0">
                <a:solidFill>
                  <a:srgbClr val="0070C0"/>
                </a:solidFill>
              </a:rPr>
              <a:t>HDSG</a:t>
            </a:r>
            <a:r>
              <a:rPr lang="de-DE" sz="2400" dirty="0" smtClean="0"/>
              <a:t>.</a:t>
            </a:r>
          </a:p>
          <a:p>
            <a:pPr marL="0" indent="0">
              <a:buNone/>
            </a:pPr>
            <a:endParaRPr lang="de-DE" sz="2400" dirty="0"/>
          </a:p>
          <a:p>
            <a:pPr marL="0" indent="0">
              <a:buNone/>
            </a:pPr>
            <a:r>
              <a:rPr lang="de-DE" sz="2400" dirty="0" smtClean="0"/>
              <a:t>In beiden Fällen: Anwendung </a:t>
            </a:r>
            <a:r>
              <a:rPr lang="de-DE" sz="2400" b="1" dirty="0" smtClean="0">
                <a:solidFill>
                  <a:srgbClr val="0070C0"/>
                </a:solidFill>
              </a:rPr>
              <a:t>§ 203 StGB</a:t>
            </a:r>
            <a:r>
              <a:rPr lang="de-DE" sz="2400" dirty="0" smtClean="0"/>
              <a:t>.</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12</a:t>
            </a:fld>
            <a:endParaRPr lang="de-DE" altLang="de-DE"/>
          </a:p>
        </p:txBody>
      </p:sp>
    </p:spTree>
    <p:extLst>
      <p:ext uri="{BB962C8B-B14F-4D97-AF65-F5344CB8AC3E}">
        <p14:creationId xmlns:p14="http://schemas.microsoft.com/office/powerpoint/2010/main" val="3455888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b="1" dirty="0" smtClean="0">
                <a:solidFill>
                  <a:schemeClr val="accent6"/>
                </a:solidFill>
              </a:rPr>
              <a:t>3. Formen der Zusammenarbeit </a:t>
            </a:r>
          </a:p>
          <a:p>
            <a:pPr marL="0" indent="0">
              <a:buNone/>
            </a:pPr>
            <a:r>
              <a:rPr lang="de-DE" sz="2400" dirty="0"/>
              <a:t>	</a:t>
            </a:r>
            <a:r>
              <a:rPr lang="de-DE" sz="2400" b="1" dirty="0" smtClean="0"/>
              <a:t>Weisungsbefugnis der Schulleitung</a:t>
            </a:r>
          </a:p>
          <a:p>
            <a:pPr marL="0" indent="0">
              <a:buNone/>
            </a:pPr>
            <a:r>
              <a:rPr lang="de-DE" sz="2400" dirty="0"/>
              <a:t>	</a:t>
            </a:r>
            <a:r>
              <a:rPr lang="de-DE" sz="2400" dirty="0" smtClean="0"/>
              <a:t>Eine formelle Weisungsbefugnis des Schulleiters</a:t>
            </a:r>
          </a:p>
          <a:p>
            <a:pPr marL="0" indent="0">
              <a:buNone/>
            </a:pPr>
            <a:r>
              <a:rPr lang="de-DE" sz="2400" dirty="0"/>
              <a:t>	</a:t>
            </a:r>
            <a:r>
              <a:rPr lang="de-DE" sz="2400" dirty="0" smtClean="0"/>
              <a:t>gegenüber dem Schulsozialarbeiter besteht nicht.</a:t>
            </a:r>
          </a:p>
          <a:p>
            <a:pPr marL="0" indent="0">
              <a:buNone/>
            </a:pPr>
            <a:r>
              <a:rPr lang="de-DE" sz="2400" dirty="0" smtClean="0"/>
              <a:t>	Sie beschränkt sich auf innerorganisatorische 	Maßnahmen (z.B. Raumzuteilung, Besprechungs- 	</a:t>
            </a:r>
            <a:r>
              <a:rPr lang="de-DE" sz="2400" dirty="0" err="1" smtClean="0"/>
              <a:t>termine</a:t>
            </a:r>
            <a:r>
              <a:rPr lang="de-DE" sz="2400" dirty="0" smtClean="0"/>
              <a:t>).</a:t>
            </a:r>
            <a:endParaRPr lang="de-DE" sz="2400" dirty="0"/>
          </a:p>
          <a:p>
            <a:pPr marL="0" indent="0">
              <a:buNone/>
            </a:pPr>
            <a:r>
              <a:rPr lang="de-DE" sz="2400" dirty="0" smtClean="0"/>
              <a:t>	Zudem besteht die Verschwiegenheitsverpflichtung</a:t>
            </a:r>
          </a:p>
          <a:p>
            <a:pPr marL="0" indent="0">
              <a:buNone/>
            </a:pPr>
            <a:r>
              <a:rPr lang="de-DE" sz="2400" dirty="0"/>
              <a:t>	</a:t>
            </a:r>
            <a:r>
              <a:rPr lang="de-DE" sz="2400" dirty="0" smtClean="0"/>
              <a:t>i.S.v. § 203 StGB.</a:t>
            </a:r>
          </a:p>
          <a:p>
            <a:pPr marL="0" indent="0">
              <a:buNone/>
            </a:pPr>
            <a:endParaRPr lang="de-DE" sz="2400" dirty="0"/>
          </a:p>
          <a:p>
            <a:pPr marL="0" indent="0">
              <a:buNone/>
            </a:pPr>
            <a:r>
              <a:rPr lang="de-DE" sz="2400" dirty="0" smtClean="0"/>
              <a:t>	</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13</a:t>
            </a:fld>
            <a:endParaRPr lang="de-DE" altLang="de-DE"/>
          </a:p>
        </p:txBody>
      </p:sp>
    </p:spTree>
    <p:extLst>
      <p:ext uri="{BB962C8B-B14F-4D97-AF65-F5344CB8AC3E}">
        <p14:creationId xmlns:p14="http://schemas.microsoft.com/office/powerpoint/2010/main" val="18915516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a:solidFill>
            <a:srgbClr val="92D050"/>
          </a:solidFill>
        </p:spPr>
        <p:txBody>
          <a:bodyPr/>
          <a:lstStyle/>
          <a:p>
            <a:pPr marL="0" indent="0">
              <a:buNone/>
            </a:pPr>
            <a:r>
              <a:rPr lang="de-DE" sz="2400" b="1" dirty="0" smtClean="0"/>
              <a:t>§ 65 SGB III</a:t>
            </a:r>
          </a:p>
          <a:p>
            <a:pPr marL="0" indent="0">
              <a:buNone/>
            </a:pPr>
            <a:r>
              <a:rPr lang="de-DE" sz="2400" dirty="0" smtClean="0"/>
              <a:t>Besonderer Vertrauensschutz in der persönlichen und</a:t>
            </a:r>
          </a:p>
          <a:p>
            <a:pPr marL="0" indent="0">
              <a:buNone/>
            </a:pPr>
            <a:r>
              <a:rPr lang="de-DE" sz="2400" dirty="0" smtClean="0"/>
              <a:t>erzieherischen Hilfe</a:t>
            </a:r>
          </a:p>
          <a:p>
            <a:pPr marL="0" indent="0">
              <a:buNone/>
            </a:pPr>
            <a:r>
              <a:rPr lang="de-DE" sz="2000" dirty="0" smtClean="0"/>
              <a:t>(1) Sozialdaten, die dem Mitarbeiter eines Trägers der öffentlichen </a:t>
            </a:r>
          </a:p>
          <a:p>
            <a:pPr marL="0" indent="0">
              <a:buNone/>
            </a:pPr>
            <a:r>
              <a:rPr lang="de-DE" sz="2000" dirty="0" smtClean="0"/>
              <a:t>     Jugendhilfe zum Zweck persönlicher und erzieherischer Hilfe</a:t>
            </a:r>
          </a:p>
          <a:p>
            <a:pPr marL="0" indent="0">
              <a:buNone/>
            </a:pPr>
            <a:r>
              <a:rPr lang="de-DE" sz="2000" dirty="0" smtClean="0"/>
              <a:t>     anvertraut worden sind, dürfen von diesem nur weitergegeben</a:t>
            </a:r>
          </a:p>
          <a:p>
            <a:pPr marL="0" indent="0">
              <a:buNone/>
            </a:pPr>
            <a:r>
              <a:rPr lang="de-DE" sz="2000" dirty="0" smtClean="0"/>
              <a:t>     werden</a:t>
            </a:r>
          </a:p>
          <a:p>
            <a:pPr marL="0" indent="0">
              <a:buNone/>
            </a:pPr>
            <a:r>
              <a:rPr lang="de-DE" sz="2000" dirty="0" smtClean="0"/>
              <a:t>      1. mit der </a:t>
            </a:r>
            <a:r>
              <a:rPr lang="de-DE" sz="2000" b="1" dirty="0" smtClean="0">
                <a:solidFill>
                  <a:srgbClr val="FF0000"/>
                </a:solidFill>
              </a:rPr>
              <a:t>Einwilligung</a:t>
            </a:r>
            <a:r>
              <a:rPr lang="de-DE" sz="2000" dirty="0" smtClean="0"/>
              <a:t> dessen, der die Daten anvertraut hat,</a:t>
            </a:r>
          </a:p>
          <a:p>
            <a:pPr marL="0" indent="0">
              <a:buNone/>
            </a:pPr>
            <a:r>
              <a:rPr lang="de-DE" sz="2000" dirty="0"/>
              <a:t> </a:t>
            </a:r>
            <a:r>
              <a:rPr lang="de-DE" sz="2000" dirty="0" smtClean="0"/>
              <a:t>         oder</a:t>
            </a:r>
          </a:p>
          <a:p>
            <a:pPr marL="0" indent="0">
              <a:buNone/>
            </a:pPr>
            <a:r>
              <a:rPr lang="de-DE" sz="2000" dirty="0" smtClean="0"/>
              <a:t>      4</a:t>
            </a:r>
            <a:r>
              <a:rPr lang="de-DE" sz="2000" b="1" dirty="0" smtClean="0">
                <a:solidFill>
                  <a:srgbClr val="FF0000"/>
                </a:solidFill>
              </a:rPr>
              <a:t>. an die Fachkräfte</a:t>
            </a:r>
            <a:r>
              <a:rPr lang="de-DE" sz="2000" dirty="0" smtClean="0"/>
              <a:t>, die zum Zwecke der Abschätzung des </a:t>
            </a:r>
            <a:r>
              <a:rPr lang="de-DE" sz="2000" dirty="0" err="1" smtClean="0"/>
              <a:t>Ge</a:t>
            </a:r>
            <a:r>
              <a:rPr lang="de-DE" sz="2000" dirty="0" smtClean="0"/>
              <a:t>-</a:t>
            </a:r>
          </a:p>
          <a:p>
            <a:pPr marL="0" indent="0">
              <a:buNone/>
            </a:pPr>
            <a:r>
              <a:rPr lang="de-DE" sz="2000" dirty="0" smtClean="0"/>
              <a:t>          </a:t>
            </a:r>
            <a:r>
              <a:rPr lang="de-DE" sz="2000" dirty="0" err="1" smtClean="0"/>
              <a:t>fährdungsrisikos</a:t>
            </a:r>
            <a:r>
              <a:rPr lang="de-DE" sz="2000" dirty="0" smtClean="0"/>
              <a:t> nach § 8a hinzugezogen werden.</a:t>
            </a:r>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14</a:t>
            </a:fld>
            <a:endParaRPr lang="de-DE" altLang="de-DE"/>
          </a:p>
        </p:txBody>
      </p:sp>
    </p:spTree>
    <p:extLst>
      <p:ext uri="{BB962C8B-B14F-4D97-AF65-F5344CB8AC3E}">
        <p14:creationId xmlns:p14="http://schemas.microsoft.com/office/powerpoint/2010/main" val="31712085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dirty="0" smtClean="0"/>
              <a:t>	</a:t>
            </a:r>
            <a:r>
              <a:rPr lang="de-DE" sz="2400" dirty="0" smtClean="0"/>
              <a:t>Eine Übermittlung personenbezogener Daten vom 	Schulsozialarbeiter an die Schulleitung ist daher </a:t>
            </a:r>
          </a:p>
          <a:p>
            <a:pPr marL="0" indent="0">
              <a:buNone/>
            </a:pPr>
            <a:r>
              <a:rPr lang="de-DE" sz="2400" dirty="0"/>
              <a:t>	</a:t>
            </a:r>
            <a:r>
              <a:rPr lang="de-DE" sz="2400" dirty="0" smtClean="0"/>
              <a:t>vom Grundsatz nur mit der Einwilligung des 	Betroffenen oder seiner Eltern zulässig.</a:t>
            </a:r>
          </a:p>
          <a:p>
            <a:pPr marL="0" indent="0">
              <a:buNone/>
            </a:pPr>
            <a:endParaRPr lang="de-DE" sz="2400" dirty="0" smtClean="0"/>
          </a:p>
          <a:p>
            <a:pPr marL="0" indent="0">
              <a:buNone/>
            </a:pPr>
            <a:r>
              <a:rPr lang="de-DE" sz="2400" dirty="0"/>
              <a:t>	</a:t>
            </a:r>
            <a:r>
              <a:rPr lang="de-DE" sz="2400" dirty="0" smtClean="0"/>
              <a:t>Die Einwilligungsfähigkeit von Kindern und </a:t>
            </a:r>
            <a:r>
              <a:rPr lang="de-DE" sz="2400" dirty="0" err="1" smtClean="0"/>
              <a:t>Jgdl</a:t>
            </a:r>
            <a:r>
              <a:rPr lang="de-DE" sz="2400" dirty="0" smtClean="0"/>
              <a:t>.</a:t>
            </a:r>
          </a:p>
          <a:p>
            <a:pPr marL="0" indent="0">
              <a:buNone/>
            </a:pPr>
            <a:r>
              <a:rPr lang="de-DE" sz="2400" dirty="0"/>
              <a:t>	</a:t>
            </a:r>
            <a:r>
              <a:rPr lang="de-DE" sz="2400" dirty="0" smtClean="0"/>
              <a:t>ist nicht an Geschäftsfähigkeit gem. BGB geknüpft.</a:t>
            </a:r>
          </a:p>
          <a:p>
            <a:pPr marL="0" indent="0">
              <a:buNone/>
            </a:pPr>
            <a:r>
              <a:rPr lang="de-DE" sz="2400" dirty="0"/>
              <a:t>	</a:t>
            </a:r>
            <a:r>
              <a:rPr lang="de-DE" sz="2400" dirty="0" smtClean="0"/>
              <a:t>Bedeutung und Tragweiter der Einwilligung muss</a:t>
            </a:r>
          </a:p>
          <a:p>
            <a:pPr marL="0" indent="0">
              <a:buNone/>
            </a:pPr>
            <a:r>
              <a:rPr lang="de-DE" sz="2400" dirty="0"/>
              <a:t>	</a:t>
            </a:r>
            <a:r>
              <a:rPr lang="de-DE" sz="2400" dirty="0" smtClean="0"/>
              <a:t>von den Betroffenen erkannt werden können.</a:t>
            </a:r>
            <a:endParaRPr lang="de-DE"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15</a:t>
            </a:fld>
            <a:endParaRPr lang="de-DE" altLang="de-DE"/>
          </a:p>
        </p:txBody>
      </p:sp>
    </p:spTree>
    <p:extLst>
      <p:ext uri="{BB962C8B-B14F-4D97-AF65-F5344CB8AC3E}">
        <p14:creationId xmlns:p14="http://schemas.microsoft.com/office/powerpoint/2010/main" val="1845426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dirty="0" smtClean="0"/>
              <a:t>	</a:t>
            </a:r>
            <a:r>
              <a:rPr lang="de-DE" sz="2400" b="1" dirty="0" smtClean="0"/>
              <a:t>Teilnahme an Konferenzen</a:t>
            </a:r>
          </a:p>
          <a:p>
            <a:pPr marL="0" indent="0">
              <a:buNone/>
            </a:pPr>
            <a:r>
              <a:rPr lang="de-DE" sz="2400" dirty="0"/>
              <a:t>	</a:t>
            </a:r>
            <a:r>
              <a:rPr lang="de-DE" sz="2400" b="1" dirty="0" smtClean="0">
                <a:solidFill>
                  <a:srgbClr val="0070C0"/>
                </a:solidFill>
              </a:rPr>
              <a:t>§ 133 Hessisches Schulgesetz</a:t>
            </a:r>
          </a:p>
          <a:p>
            <a:pPr marL="0" indent="0">
              <a:buNone/>
            </a:pPr>
            <a:r>
              <a:rPr lang="de-DE" sz="2400" dirty="0"/>
              <a:t>	</a:t>
            </a:r>
            <a:r>
              <a:rPr lang="de-DE" sz="2400" dirty="0" smtClean="0"/>
              <a:t>Mitglieder der Gesamtkonferenz sind alle Lehrer </a:t>
            </a:r>
          </a:p>
          <a:p>
            <a:pPr marL="0" indent="0">
              <a:buNone/>
            </a:pPr>
            <a:r>
              <a:rPr lang="de-DE" sz="2400" dirty="0"/>
              <a:t>	</a:t>
            </a:r>
            <a:r>
              <a:rPr lang="de-DE" sz="2400" dirty="0" smtClean="0"/>
              <a:t>sowie alle sozialpädagogischen Mitarbeiter (der </a:t>
            </a:r>
          </a:p>
          <a:p>
            <a:pPr marL="0" indent="0">
              <a:buNone/>
            </a:pPr>
            <a:r>
              <a:rPr lang="de-DE" sz="2400" dirty="0"/>
              <a:t>	</a:t>
            </a:r>
            <a:r>
              <a:rPr lang="de-DE" sz="2400" dirty="0" smtClean="0"/>
              <a:t>Schule)....</a:t>
            </a:r>
          </a:p>
          <a:p>
            <a:pPr marL="0" indent="0">
              <a:buNone/>
            </a:pPr>
            <a:endParaRPr lang="de-DE" sz="2400" dirty="0"/>
          </a:p>
          <a:p>
            <a:pPr marL="0" indent="0">
              <a:buNone/>
            </a:pPr>
            <a:r>
              <a:rPr lang="de-DE" sz="2400" dirty="0" smtClean="0"/>
              <a:t>	Die Gesamtkonferenz beschließt über die </a:t>
            </a:r>
            <a:r>
              <a:rPr lang="de-DE" sz="2400" dirty="0" err="1" smtClean="0"/>
              <a:t>pädag</a:t>
            </a:r>
            <a:r>
              <a:rPr lang="de-DE" sz="2400" dirty="0" smtClean="0"/>
              <a:t>.</a:t>
            </a:r>
          </a:p>
          <a:p>
            <a:pPr marL="0" indent="0">
              <a:buNone/>
            </a:pPr>
            <a:r>
              <a:rPr lang="de-DE" sz="2400" dirty="0"/>
              <a:t>	</a:t>
            </a:r>
            <a:r>
              <a:rPr lang="de-DE" sz="2400" dirty="0" smtClean="0"/>
              <a:t>u. </a:t>
            </a:r>
            <a:r>
              <a:rPr lang="de-DE" sz="2400" dirty="0" err="1" smtClean="0"/>
              <a:t>fachl</a:t>
            </a:r>
            <a:r>
              <a:rPr lang="de-DE" sz="2400" dirty="0" smtClean="0"/>
              <a:t>. Gestaltung der Bildungs- und Erziehungs-</a:t>
            </a:r>
          </a:p>
          <a:p>
            <a:pPr marL="0" indent="0">
              <a:buNone/>
            </a:pPr>
            <a:r>
              <a:rPr lang="de-DE" sz="2400" dirty="0"/>
              <a:t>	</a:t>
            </a:r>
            <a:r>
              <a:rPr lang="de-DE" sz="2400" dirty="0" err="1" smtClean="0"/>
              <a:t>arbeit</a:t>
            </a:r>
            <a:r>
              <a:rPr lang="de-DE" sz="2400" dirty="0" smtClean="0"/>
              <a:t> der Schule.</a:t>
            </a:r>
            <a:endParaRPr lang="de-DE" sz="2400" dirty="0"/>
          </a:p>
        </p:txBody>
      </p:sp>
      <p:sp>
        <p:nvSpPr>
          <p:cNvPr id="4" name="Fußzeilenplatzhalter 3"/>
          <p:cNvSpPr>
            <a:spLocks noGrp="1"/>
          </p:cNvSpPr>
          <p:nvPr>
            <p:ph type="ftr" sz="quarter" idx="11"/>
          </p:nvPr>
        </p:nvSpPr>
        <p:spPr/>
        <p:txBody>
          <a:bodyPr/>
          <a:lstStyle/>
          <a:p>
            <a:r>
              <a:rPr lang="de-DE" altLang="de-DE" dirty="0" smtClean="0"/>
              <a:t>Der Hessische </a:t>
            </a:r>
          </a:p>
          <a:p>
            <a:r>
              <a:rPr lang="de-DE" altLang="de-DE" dirty="0" smtClean="0"/>
              <a:t>Datenschutzbeauftragte</a:t>
            </a:r>
            <a:endParaRPr lang="de-DE" altLang="de-DE" dirty="0"/>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16</a:t>
            </a:fld>
            <a:endParaRPr lang="de-DE" altLang="de-DE"/>
          </a:p>
        </p:txBody>
      </p:sp>
    </p:spTree>
    <p:extLst>
      <p:ext uri="{BB962C8B-B14F-4D97-AF65-F5344CB8AC3E}">
        <p14:creationId xmlns:p14="http://schemas.microsoft.com/office/powerpoint/2010/main" val="4222073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dirty="0" smtClean="0"/>
              <a:t>	</a:t>
            </a:r>
            <a:r>
              <a:rPr lang="de-DE" sz="2400" b="1" dirty="0" smtClean="0"/>
              <a:t>Zugang zu in der Schule gespeicherten Daten</a:t>
            </a:r>
          </a:p>
          <a:p>
            <a:pPr marL="0" indent="0">
              <a:buNone/>
            </a:pPr>
            <a:r>
              <a:rPr lang="de-DE" dirty="0" smtClean="0"/>
              <a:t>	</a:t>
            </a:r>
            <a:r>
              <a:rPr lang="de-DE" sz="2400" dirty="0" smtClean="0"/>
              <a:t>Klare gesetzliche Grundlage hierzu fehlt. Weder</a:t>
            </a:r>
          </a:p>
          <a:p>
            <a:pPr marL="0" indent="0">
              <a:buNone/>
            </a:pPr>
            <a:r>
              <a:rPr lang="de-DE" sz="2400" dirty="0"/>
              <a:t>	</a:t>
            </a:r>
            <a:r>
              <a:rPr lang="de-DE" sz="2400" dirty="0" smtClean="0"/>
              <a:t>im Schulgesetz noch in der VO zur Verarbeitung</a:t>
            </a:r>
          </a:p>
          <a:p>
            <a:pPr marL="0" indent="0">
              <a:buNone/>
            </a:pPr>
            <a:r>
              <a:rPr lang="de-DE" sz="2400" dirty="0"/>
              <a:t>	</a:t>
            </a:r>
            <a:r>
              <a:rPr lang="de-DE" sz="2400" dirty="0" smtClean="0"/>
              <a:t>personenbezogener Daten ist hierzu etwas 	geregelt.</a:t>
            </a:r>
          </a:p>
          <a:p>
            <a:pPr marL="0" indent="0">
              <a:buNone/>
            </a:pPr>
            <a:endParaRPr lang="de-DE" sz="2400" dirty="0"/>
          </a:p>
          <a:p>
            <a:pPr marL="0" indent="0">
              <a:buNone/>
            </a:pPr>
            <a:r>
              <a:rPr lang="de-DE" sz="2400" dirty="0" smtClean="0"/>
              <a:t>	Krücke: Kenntnisnahme zur Aufgabenerfüllung</a:t>
            </a:r>
          </a:p>
          <a:p>
            <a:pPr marL="0" indent="0">
              <a:buNone/>
            </a:pPr>
            <a:r>
              <a:rPr lang="de-DE" sz="2400" dirty="0"/>
              <a:t>	</a:t>
            </a:r>
            <a:r>
              <a:rPr lang="de-DE" sz="2400" dirty="0" smtClean="0"/>
              <a:t>	   erforderlich (§ 11 Abs.1 HDSG) oder</a:t>
            </a:r>
          </a:p>
          <a:p>
            <a:pPr marL="0" indent="0">
              <a:buNone/>
            </a:pPr>
            <a:r>
              <a:rPr lang="de-DE" sz="2400" dirty="0"/>
              <a:t>	</a:t>
            </a:r>
            <a:r>
              <a:rPr lang="de-DE" sz="2400" dirty="0" smtClean="0"/>
              <a:t>	   Einwilligung. </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17</a:t>
            </a:fld>
            <a:endParaRPr lang="de-DE" altLang="de-DE"/>
          </a:p>
        </p:txBody>
      </p:sp>
    </p:spTree>
    <p:extLst>
      <p:ext uri="{BB962C8B-B14F-4D97-AF65-F5344CB8AC3E}">
        <p14:creationId xmlns:p14="http://schemas.microsoft.com/office/powerpoint/2010/main" val="3830935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b="1" dirty="0" smtClean="0">
                <a:solidFill>
                  <a:schemeClr val="accent2"/>
                </a:solidFill>
              </a:rPr>
              <a:t>4. Konflikte und Lösungen im Rahmen</a:t>
            </a:r>
          </a:p>
          <a:p>
            <a:pPr marL="0" indent="0">
              <a:buNone/>
            </a:pPr>
            <a:r>
              <a:rPr lang="de-DE" b="1" dirty="0" smtClean="0">
                <a:solidFill>
                  <a:schemeClr val="accent2"/>
                </a:solidFill>
              </a:rPr>
              <a:t>    einer Zusammenarbeit</a:t>
            </a:r>
          </a:p>
          <a:p>
            <a:pPr marL="0" indent="0">
              <a:buNone/>
            </a:pPr>
            <a:r>
              <a:rPr lang="de-DE" sz="2400" b="1" dirty="0" smtClean="0"/>
              <a:t>I.</a:t>
            </a:r>
            <a:r>
              <a:rPr lang="de-DE" sz="2400" dirty="0" smtClean="0"/>
              <a:t> </a:t>
            </a:r>
            <a:r>
              <a:rPr lang="de-DE" sz="2400" b="1" dirty="0" smtClean="0"/>
              <a:t>DÜ von Schule zum Schulsozialarbeiter</a:t>
            </a:r>
            <a:endParaRPr lang="de-DE" sz="2400" dirty="0" smtClean="0"/>
          </a:p>
          <a:p>
            <a:pPr marL="0" indent="0">
              <a:buNone/>
            </a:pPr>
            <a:r>
              <a:rPr lang="de-DE" sz="2400" dirty="0" smtClean="0"/>
              <a:t>Rechtsgrundlage?</a:t>
            </a:r>
          </a:p>
          <a:p>
            <a:pPr marL="0" indent="0">
              <a:buNone/>
            </a:pPr>
            <a:r>
              <a:rPr lang="de-DE" sz="2400" b="1" dirty="0" smtClean="0"/>
              <a:t>II.</a:t>
            </a:r>
            <a:r>
              <a:rPr lang="de-DE" sz="2400" dirty="0" smtClean="0"/>
              <a:t> </a:t>
            </a:r>
            <a:r>
              <a:rPr lang="de-DE" sz="2400" b="1" dirty="0" smtClean="0"/>
              <a:t>DÜ von Schulsozialarbeiter zur Schule</a:t>
            </a:r>
          </a:p>
          <a:p>
            <a:pPr marL="0" indent="0">
              <a:buNone/>
            </a:pPr>
            <a:r>
              <a:rPr lang="de-DE" sz="2400" dirty="0" smtClean="0"/>
              <a:t>Grundsätzlich nur mit Einwilligung der Betroffenen.</a:t>
            </a:r>
          </a:p>
          <a:p>
            <a:pPr marL="0" indent="0">
              <a:buNone/>
            </a:pPr>
            <a:r>
              <a:rPr lang="de-DE" sz="2400" dirty="0" smtClean="0"/>
              <a:t>Soweit allg. HDSG gilt (bei Beschäftigten, für die </a:t>
            </a:r>
          </a:p>
          <a:p>
            <a:pPr marL="0" indent="0">
              <a:buNone/>
            </a:pPr>
            <a:r>
              <a:rPr lang="de-DE" sz="2400" dirty="0" smtClean="0"/>
              <a:t>§ 203 StGB keine Anwendung findet), ist nach </a:t>
            </a:r>
          </a:p>
          <a:p>
            <a:pPr marL="0" indent="0">
              <a:buNone/>
            </a:pPr>
            <a:r>
              <a:rPr lang="de-DE" sz="2400" dirty="0" smtClean="0"/>
              <a:t>§ 12 HDSG eine Übermittlung zulässig, wenn</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18</a:t>
            </a:fld>
            <a:endParaRPr lang="de-DE" altLang="de-DE"/>
          </a:p>
        </p:txBody>
      </p:sp>
    </p:spTree>
    <p:extLst>
      <p:ext uri="{BB962C8B-B14F-4D97-AF65-F5344CB8AC3E}">
        <p14:creationId xmlns:p14="http://schemas.microsoft.com/office/powerpoint/2010/main" val="25088649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Regelungen</a:t>
            </a:r>
            <a:endParaRPr lang="de-DE" dirty="0"/>
          </a:p>
        </p:txBody>
      </p:sp>
      <p:sp>
        <p:nvSpPr>
          <p:cNvPr id="3" name="Inhaltsplatzhalter 2"/>
          <p:cNvSpPr>
            <a:spLocks noGrp="1"/>
          </p:cNvSpPr>
          <p:nvPr>
            <p:ph idx="1"/>
          </p:nvPr>
        </p:nvSpPr>
        <p:spPr/>
        <p:txBody>
          <a:bodyPr/>
          <a:lstStyle/>
          <a:p>
            <a:pPr>
              <a:buFont typeface="Wingdings" panose="05000000000000000000" pitchFamily="2" charset="2"/>
              <a:buChar char="§"/>
            </a:pPr>
            <a:r>
              <a:rPr lang="de-DE" sz="2400" dirty="0" smtClean="0"/>
              <a:t>a) Rechtsvorschrift dies erlaubt,</a:t>
            </a:r>
          </a:p>
          <a:p>
            <a:pPr marL="0" indent="0">
              <a:buNone/>
            </a:pPr>
            <a:endParaRPr lang="de-DE" sz="2400" dirty="0" smtClean="0"/>
          </a:p>
          <a:p>
            <a:pPr>
              <a:buFont typeface="Wingdings" panose="05000000000000000000" pitchFamily="2" charset="2"/>
              <a:buChar char="§"/>
            </a:pPr>
            <a:r>
              <a:rPr lang="de-DE" sz="2400" dirty="0" smtClean="0"/>
              <a:t>b) Gefahrenabwehr für Leben, Gesundheit etc.,</a:t>
            </a:r>
          </a:p>
          <a:p>
            <a:pPr marL="0" indent="0">
              <a:buNone/>
            </a:pPr>
            <a:endParaRPr lang="de-DE" sz="2400" dirty="0" smtClean="0"/>
          </a:p>
          <a:p>
            <a:pPr>
              <a:buFont typeface="Wingdings" panose="05000000000000000000" pitchFamily="2" charset="2"/>
              <a:buChar char="§"/>
            </a:pPr>
            <a:r>
              <a:rPr lang="de-DE" sz="2400" dirty="0" smtClean="0"/>
              <a:t>c) bei Gelegenheit der Aufgabenerfüllung </a:t>
            </a:r>
          </a:p>
          <a:p>
            <a:pPr marL="0" indent="0">
              <a:buNone/>
            </a:pPr>
            <a:r>
              <a:rPr lang="de-DE" sz="2400" dirty="0"/>
              <a:t> </a:t>
            </a:r>
            <a:r>
              <a:rPr lang="de-DE" sz="2400" dirty="0" smtClean="0"/>
              <a:t>         Anhaltspunkte für Straftaten etc. sich ergeben,</a:t>
            </a:r>
          </a:p>
          <a:p>
            <a:pPr marL="0" indent="0">
              <a:buNone/>
            </a:pPr>
            <a:endParaRPr lang="de-DE" sz="2400" dirty="0" smtClean="0"/>
          </a:p>
          <a:p>
            <a:pPr>
              <a:buFont typeface="Wingdings" panose="05000000000000000000" pitchFamily="2" charset="2"/>
              <a:buChar char="§"/>
            </a:pPr>
            <a:r>
              <a:rPr lang="de-DE" sz="2400" dirty="0" smtClean="0"/>
              <a:t>d) Einholung der Einwilligung unverhältnismäßig</a:t>
            </a:r>
          </a:p>
          <a:p>
            <a:pPr marL="0" indent="0">
              <a:buNone/>
            </a:pPr>
            <a:r>
              <a:rPr lang="de-DE" sz="2400" dirty="0" smtClean="0"/>
              <a:t>          hohen Aufwand zur Folge hat.</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19</a:t>
            </a:fld>
            <a:endParaRPr lang="de-DE" altLang="de-DE"/>
          </a:p>
        </p:txBody>
      </p:sp>
    </p:spTree>
    <p:extLst>
      <p:ext uri="{BB962C8B-B14F-4D97-AF65-F5344CB8AC3E}">
        <p14:creationId xmlns:p14="http://schemas.microsoft.com/office/powerpoint/2010/main" val="2614552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 Begriffsbestimmungen</a:t>
            </a:r>
            <a:endParaRPr lang="de-DE" dirty="0"/>
          </a:p>
        </p:txBody>
      </p:sp>
      <p:sp>
        <p:nvSpPr>
          <p:cNvPr id="3" name="Inhaltsplatzhalter 2"/>
          <p:cNvSpPr>
            <a:spLocks noGrp="1"/>
          </p:cNvSpPr>
          <p:nvPr>
            <p:ph idx="1"/>
          </p:nvPr>
        </p:nvSpPr>
        <p:spPr/>
        <p:txBody>
          <a:bodyPr/>
          <a:lstStyle/>
          <a:p>
            <a:pPr marL="0" indent="0">
              <a:buNone/>
            </a:pPr>
            <a:r>
              <a:rPr lang="de-DE" b="1" dirty="0" smtClean="0">
                <a:solidFill>
                  <a:schemeClr val="accent6"/>
                </a:solidFill>
              </a:rPr>
              <a:t>1. Personenbezogene Daten:</a:t>
            </a:r>
          </a:p>
          <a:p>
            <a:pPr marL="0" indent="0">
              <a:buNone/>
            </a:pPr>
            <a:r>
              <a:rPr lang="de-DE" dirty="0" smtClean="0"/>
              <a:t>	Einzelangaben über persönliche und</a:t>
            </a:r>
          </a:p>
          <a:p>
            <a:pPr marL="0" indent="0">
              <a:buNone/>
            </a:pPr>
            <a:r>
              <a:rPr lang="de-DE" dirty="0"/>
              <a:t>	</a:t>
            </a:r>
            <a:r>
              <a:rPr lang="de-DE" dirty="0" smtClean="0"/>
              <a:t>sachliche Verhältnisse einer bestimmten</a:t>
            </a:r>
          </a:p>
          <a:p>
            <a:pPr marL="0" indent="0">
              <a:buNone/>
            </a:pPr>
            <a:r>
              <a:rPr lang="de-DE" dirty="0"/>
              <a:t>	</a:t>
            </a:r>
            <a:r>
              <a:rPr lang="de-DE" dirty="0" smtClean="0"/>
              <a:t>oder bestimmbaren Person.</a:t>
            </a:r>
            <a:endParaRPr lang="de-DE"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2</a:t>
            </a:fld>
            <a:endParaRPr lang="de-DE" altLang="de-DE"/>
          </a:p>
        </p:txBody>
      </p:sp>
    </p:spTree>
    <p:extLst>
      <p:ext uri="{BB962C8B-B14F-4D97-AF65-F5344CB8AC3E}">
        <p14:creationId xmlns:p14="http://schemas.microsoft.com/office/powerpoint/2010/main" val="39457963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a:solidFill>
            <a:srgbClr val="92D050"/>
          </a:solidFill>
        </p:spPr>
        <p:txBody>
          <a:bodyPr/>
          <a:lstStyle/>
          <a:p>
            <a:pPr marL="0" indent="0">
              <a:buNone/>
            </a:pPr>
            <a:r>
              <a:rPr lang="de-DE" sz="2400" b="1" dirty="0" smtClean="0"/>
              <a:t>zu a): </a:t>
            </a:r>
            <a:r>
              <a:rPr lang="de-DE" sz="2400" dirty="0" smtClean="0"/>
              <a:t>Spezielle Norm des § 8a SGB III erlaubt DÜ an</a:t>
            </a:r>
          </a:p>
          <a:p>
            <a:pPr marL="0" indent="0">
              <a:buNone/>
            </a:pPr>
            <a:r>
              <a:rPr lang="de-DE" sz="2400" dirty="0"/>
              <a:t>	</a:t>
            </a:r>
            <a:r>
              <a:rPr lang="de-DE" sz="2400" dirty="0" smtClean="0"/>
              <a:t>andere Stellen.</a:t>
            </a:r>
          </a:p>
          <a:p>
            <a:pPr marL="0" indent="0">
              <a:buNone/>
            </a:pPr>
            <a:endParaRPr lang="de-DE" sz="2400" dirty="0"/>
          </a:p>
          <a:p>
            <a:pPr marL="0" indent="0">
              <a:buNone/>
            </a:pPr>
            <a:r>
              <a:rPr lang="de-DE" sz="2000" b="1" dirty="0" smtClean="0"/>
              <a:t>§ 8a SGB VIII Schutzauftrag bei Kindeswohlgefährdung</a:t>
            </a:r>
          </a:p>
          <a:p>
            <a:pPr marL="0" indent="0">
              <a:buNone/>
            </a:pPr>
            <a:r>
              <a:rPr lang="de-DE" sz="2000" dirty="0" smtClean="0"/>
              <a:t>Werden dem Jugendamt gewichtige Anhaltspunkte für die Gefährdung des Wohls eines Kindes oder Jugendlichen bekannt, so hat es das Gefährdungsrisiko im Zusammenwirken mehrerer Fachkräfte abzuschätzen. Dabei sind die Personensorgeberechtigten sowie das Kind oder der Jugendliche einzubeziehen, soweit hierdurch der wirksame Schutz des Kindes oder des Jugendlichen nicht in Frage gestellt wird... </a:t>
            </a:r>
            <a:endParaRPr lang="de-DE" sz="20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20</a:t>
            </a:fld>
            <a:endParaRPr lang="de-DE" altLang="de-DE"/>
          </a:p>
        </p:txBody>
      </p:sp>
    </p:spTree>
    <p:extLst>
      <p:ext uri="{BB962C8B-B14F-4D97-AF65-F5344CB8AC3E}">
        <p14:creationId xmlns:p14="http://schemas.microsoft.com/office/powerpoint/2010/main" val="15415737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dirty="0" smtClean="0"/>
              <a:t>Im Falle des Verdachts einer Kindeswohlgefährdung ist nach sorgfältiger Prüfung des Einzelfalles eine DÜ an andere Stellen (auch an Polizei und Staatsanwaltschaft) erlaubt.</a:t>
            </a:r>
          </a:p>
          <a:p>
            <a:pPr marL="0" indent="0">
              <a:buNone/>
            </a:pPr>
            <a:endParaRPr lang="de-DE" sz="2400" dirty="0"/>
          </a:p>
          <a:p>
            <a:pPr marL="0" indent="0">
              <a:buNone/>
            </a:pPr>
            <a:r>
              <a:rPr lang="de-DE" sz="2400" b="1" dirty="0" smtClean="0"/>
              <a:t>zu b):</a:t>
            </a:r>
          </a:p>
          <a:p>
            <a:pPr marL="0" indent="0">
              <a:buNone/>
            </a:pPr>
            <a:r>
              <a:rPr lang="de-DE" sz="2400" dirty="0" smtClean="0"/>
              <a:t>Im Falle der Gefahrenabwehr ist nach sorgfältiger Interessenabwägung eine DÜ ohne Einwilligung des Betroffenen zulässig (§ 34 StGB – rechtfertigender Notstand bei z.B. angekündigtem Suizid, Amoklauf).-</a:t>
            </a:r>
          </a:p>
          <a:p>
            <a:pPr marL="0" indent="0">
              <a:buNone/>
            </a:pP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21</a:t>
            </a:fld>
            <a:endParaRPr lang="de-DE" altLang="de-DE"/>
          </a:p>
        </p:txBody>
      </p:sp>
    </p:spTree>
    <p:extLst>
      <p:ext uri="{BB962C8B-B14F-4D97-AF65-F5344CB8AC3E}">
        <p14:creationId xmlns:p14="http://schemas.microsoft.com/office/powerpoint/2010/main" val="99679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 </a:t>
            </a:r>
            <a:endParaRPr lang="de-DE" dirty="0"/>
          </a:p>
        </p:txBody>
      </p:sp>
      <p:sp>
        <p:nvSpPr>
          <p:cNvPr id="3" name="Inhaltsplatzhalter 2"/>
          <p:cNvSpPr>
            <a:spLocks noGrp="1"/>
          </p:cNvSpPr>
          <p:nvPr>
            <p:ph idx="1"/>
          </p:nvPr>
        </p:nvSpPr>
        <p:spPr/>
        <p:txBody>
          <a:bodyPr/>
          <a:lstStyle/>
          <a:p>
            <a:pPr marL="0" indent="0">
              <a:buNone/>
            </a:pPr>
            <a:r>
              <a:rPr lang="de-DE" sz="2400" b="1" dirty="0" smtClean="0"/>
              <a:t>zu c):</a:t>
            </a:r>
          </a:p>
          <a:p>
            <a:pPr marL="0" indent="0">
              <a:buNone/>
            </a:pPr>
            <a:r>
              <a:rPr lang="de-DE" sz="2400" dirty="0" smtClean="0"/>
              <a:t>Nachträgliche Kenntnisnahme von bereits begangenen Straftaten oder Ordnungswidrigkeiten. </a:t>
            </a:r>
            <a:r>
              <a:rPr lang="de-DE" sz="2400" b="1" dirty="0" smtClean="0"/>
              <a:t>Erlaubnis </a:t>
            </a:r>
            <a:r>
              <a:rPr lang="de-DE" sz="2400" dirty="0" smtClean="0"/>
              <a:t>zur Datenübermittlung, aber </a:t>
            </a:r>
            <a:r>
              <a:rPr lang="de-DE" sz="2400" b="1" dirty="0" smtClean="0"/>
              <a:t>keine Verpflichtung</a:t>
            </a:r>
            <a:r>
              <a:rPr lang="de-DE" sz="2400" dirty="0" smtClean="0"/>
              <a:t>.</a:t>
            </a:r>
          </a:p>
          <a:p>
            <a:pPr marL="0" indent="0">
              <a:buNone/>
            </a:pPr>
            <a:r>
              <a:rPr lang="de-DE" sz="2400" dirty="0" smtClean="0"/>
              <a:t>Die Entscheidung liegt im Einzelfall beim Schulsozial- </a:t>
            </a:r>
            <a:r>
              <a:rPr lang="de-DE" sz="2400" dirty="0" err="1" smtClean="0"/>
              <a:t>arbeiter</a:t>
            </a:r>
            <a:r>
              <a:rPr lang="de-DE" sz="2400" dirty="0" smtClean="0"/>
              <a:t>.</a:t>
            </a:r>
          </a:p>
          <a:p>
            <a:pPr marL="0" indent="0">
              <a:buNone/>
            </a:pPr>
            <a:r>
              <a:rPr lang="de-DE" sz="2400" dirty="0" smtClean="0"/>
              <a:t>Zu beachten ist, dass sich der Schulsozialarbeiter ggf. selbst strafbar macht, wenn er im Vorfeld von in § 138 StGB aufgeführte Vorhaben Kenntnis erlangt und diese nicht rechtzeitig bei der Polizei anzeigen oder die Anzeige unterlassen.</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22</a:t>
            </a:fld>
            <a:endParaRPr lang="de-DE" altLang="de-DE"/>
          </a:p>
        </p:txBody>
      </p:sp>
    </p:spTree>
    <p:extLst>
      <p:ext uri="{BB962C8B-B14F-4D97-AF65-F5344CB8AC3E}">
        <p14:creationId xmlns:p14="http://schemas.microsoft.com/office/powerpoint/2010/main" val="1040527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dirty="0" smtClean="0"/>
              <a:t>Der § 13 StGB führt u.a. auf:</a:t>
            </a:r>
          </a:p>
          <a:p>
            <a:pPr>
              <a:buFont typeface="Wingdings" panose="05000000000000000000" pitchFamily="2" charset="2"/>
              <a:buChar char="Ø"/>
            </a:pPr>
            <a:r>
              <a:rPr lang="de-DE" sz="2400" dirty="0" smtClean="0"/>
              <a:t>Raub</a:t>
            </a:r>
          </a:p>
          <a:p>
            <a:pPr>
              <a:buFont typeface="Wingdings" panose="05000000000000000000" pitchFamily="2" charset="2"/>
              <a:buChar char="Ø"/>
            </a:pPr>
            <a:r>
              <a:rPr lang="de-DE" sz="2400" dirty="0" smtClean="0"/>
              <a:t>Räuberische Erpressung</a:t>
            </a:r>
          </a:p>
          <a:p>
            <a:pPr>
              <a:buFont typeface="Wingdings" panose="05000000000000000000" pitchFamily="2" charset="2"/>
              <a:buChar char="Ø"/>
            </a:pPr>
            <a:r>
              <a:rPr lang="de-DE" sz="2400" dirty="0" smtClean="0"/>
              <a:t>Herbeiführen einer Sprengstoffexplosion</a:t>
            </a:r>
          </a:p>
          <a:p>
            <a:pPr>
              <a:buFont typeface="Wingdings" panose="05000000000000000000" pitchFamily="2" charset="2"/>
              <a:buChar char="Ø"/>
            </a:pPr>
            <a:r>
              <a:rPr lang="de-DE" sz="2400" dirty="0" smtClean="0"/>
              <a:t>Schwere Fälle der Straßengefährdung</a:t>
            </a:r>
          </a:p>
          <a:p>
            <a:pPr>
              <a:buFont typeface="Wingdings" panose="05000000000000000000" pitchFamily="2" charset="2"/>
              <a:buChar char="Ø"/>
            </a:pPr>
            <a:r>
              <a:rPr lang="de-DE" sz="2400" dirty="0" smtClean="0"/>
              <a:t>Räuberische Angriffe auf Kraftfahrer und andere schwere Straftaten.</a:t>
            </a:r>
          </a:p>
          <a:p>
            <a:pPr marL="0" indent="0">
              <a:buNone/>
            </a:pPr>
            <a:r>
              <a:rPr lang="de-DE" sz="2400" dirty="0" smtClean="0"/>
              <a:t>Wird dem Schulsozialarbeiter in der Beratung ein derartiger (geplanter) Sachverhalt bekannt, muss er da- rauf hinweisen, dass Polizei eingeschaltet werden muss.</a:t>
            </a:r>
            <a:endParaRPr lang="de-DE" sz="2400" dirty="0"/>
          </a:p>
          <a:p>
            <a:pPr marL="0" indent="0">
              <a:buNone/>
            </a:pP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23</a:t>
            </a:fld>
            <a:endParaRPr lang="de-DE" altLang="de-DE"/>
          </a:p>
        </p:txBody>
      </p:sp>
    </p:spTree>
    <p:extLst>
      <p:ext uri="{BB962C8B-B14F-4D97-AF65-F5344CB8AC3E}">
        <p14:creationId xmlns:p14="http://schemas.microsoft.com/office/powerpoint/2010/main" val="33024020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b="1" dirty="0" smtClean="0"/>
              <a:t>zu d):</a:t>
            </a:r>
          </a:p>
          <a:p>
            <a:pPr marL="0" indent="0">
              <a:buNone/>
            </a:pPr>
            <a:r>
              <a:rPr lang="de-DE" sz="2400" dirty="0" smtClean="0"/>
              <a:t>Erlaubt die DÜ, wenn der Schulsozialarbeiter vermutet, dass die Weitergabe der Information im Interesse des Betroffenen ist und er die Einwilligung erteilen würde. </a:t>
            </a:r>
          </a:p>
          <a:p>
            <a:pPr marL="0" indent="0">
              <a:buNone/>
            </a:pPr>
            <a:r>
              <a:rPr lang="de-DE" sz="2400" dirty="0" smtClean="0"/>
              <a:t>Beweggründe sollten </a:t>
            </a:r>
            <a:r>
              <a:rPr lang="de-DE" sz="2400" dirty="0" err="1" smtClean="0"/>
              <a:t>schrftl</a:t>
            </a:r>
            <a:r>
              <a:rPr lang="de-DE" sz="2400" dirty="0" smtClean="0"/>
              <a:t>. dokumentiert werden!</a:t>
            </a:r>
          </a:p>
          <a:p>
            <a:pPr marL="0" indent="0">
              <a:buNone/>
            </a:pPr>
            <a:endParaRPr lang="de-DE" sz="2400" dirty="0"/>
          </a:p>
          <a:p>
            <a:pPr marL="0" indent="0">
              <a:buNone/>
            </a:pPr>
            <a:r>
              <a:rPr lang="de-DE" sz="2400" dirty="0" smtClean="0"/>
              <a:t>Anonyme Kommunikation mit z.B. Schulleitung über einen Betroffenen unter Wegfall des Personenbezugs ist </a:t>
            </a:r>
            <a:r>
              <a:rPr lang="de-DE" sz="2400" dirty="0" err="1" smtClean="0"/>
              <a:t>idR</a:t>
            </a:r>
            <a:r>
              <a:rPr lang="de-DE" sz="2400" dirty="0" smtClean="0"/>
              <a:t> schwierig.</a:t>
            </a:r>
          </a:p>
          <a:p>
            <a:pPr marL="0" indent="0">
              <a:buNone/>
            </a:pPr>
            <a:r>
              <a:rPr lang="de-DE" sz="2400" dirty="0" smtClean="0"/>
              <a:t>Darauf hinwirken, dass Betroffener Einwilligung erteilt.</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24</a:t>
            </a:fld>
            <a:endParaRPr lang="de-DE" altLang="de-DE"/>
          </a:p>
        </p:txBody>
      </p:sp>
    </p:spTree>
    <p:extLst>
      <p:ext uri="{BB962C8B-B14F-4D97-AF65-F5344CB8AC3E}">
        <p14:creationId xmlns:p14="http://schemas.microsoft.com/office/powerpoint/2010/main" val="276967584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br>
              <a:rPr lang="de-DE" dirty="0" smtClean="0"/>
            </a:br>
            <a:endParaRPr lang="de-DE" dirty="0"/>
          </a:p>
        </p:txBody>
      </p:sp>
      <p:sp>
        <p:nvSpPr>
          <p:cNvPr id="3" name="Inhaltsplatzhalter 2"/>
          <p:cNvSpPr>
            <a:spLocks noGrp="1"/>
          </p:cNvSpPr>
          <p:nvPr>
            <p:ph idx="1"/>
          </p:nvPr>
        </p:nvSpPr>
        <p:spPr/>
        <p:txBody>
          <a:bodyPr/>
          <a:lstStyle/>
          <a:p>
            <a:pPr marL="0" indent="0">
              <a:buNone/>
            </a:pPr>
            <a:r>
              <a:rPr lang="de-DE" sz="2400" b="1" dirty="0" smtClean="0"/>
              <a:t>III. DÜ an andere öffentliche Stellen</a:t>
            </a:r>
          </a:p>
          <a:p>
            <a:pPr marL="0" indent="0">
              <a:buNone/>
            </a:pPr>
            <a:r>
              <a:rPr lang="de-DE" sz="2400" dirty="0" smtClean="0"/>
              <a:t>Zusammenarbeit mit dem </a:t>
            </a:r>
            <a:r>
              <a:rPr lang="de-DE" sz="2400" b="1" dirty="0" smtClean="0"/>
              <a:t>Jugendamt</a:t>
            </a:r>
            <a:r>
              <a:rPr lang="de-DE" sz="2400" dirty="0" smtClean="0"/>
              <a:t>. Liegt keine Einwilligung vor, anonyme Darstellung des Sachverhalts.</a:t>
            </a:r>
          </a:p>
          <a:p>
            <a:pPr marL="0" indent="0">
              <a:buNone/>
            </a:pPr>
            <a:endParaRPr lang="de-DE" sz="2400" dirty="0" smtClean="0"/>
          </a:p>
          <a:p>
            <a:pPr marL="0" indent="0">
              <a:buNone/>
            </a:pPr>
            <a:r>
              <a:rPr lang="de-DE" sz="2400" dirty="0" smtClean="0"/>
              <a:t>Scheint Einschaltung des Jugendamtes geboten (nicht 8a SGB VIII), muss versucht werden, Einwilligung </a:t>
            </a:r>
            <a:r>
              <a:rPr lang="de-DE" sz="2400" dirty="0" err="1" smtClean="0"/>
              <a:t>einzu</a:t>
            </a:r>
            <a:r>
              <a:rPr lang="de-DE" sz="2400" dirty="0" smtClean="0"/>
              <a:t>- holen. </a:t>
            </a:r>
          </a:p>
          <a:p>
            <a:pPr marL="0" indent="0">
              <a:buNone/>
            </a:pPr>
            <a:endParaRPr lang="de-DE" sz="2400" dirty="0"/>
          </a:p>
          <a:p>
            <a:pPr marL="0" indent="0">
              <a:buNone/>
            </a:pPr>
            <a:r>
              <a:rPr lang="de-DE" sz="2400" dirty="0" smtClean="0"/>
              <a:t>Dies gilt auch für </a:t>
            </a:r>
            <a:r>
              <a:rPr lang="de-DE" sz="2400" b="1" dirty="0" smtClean="0"/>
              <a:t>andere öffentliche Stellen</a:t>
            </a:r>
            <a:r>
              <a:rPr lang="de-DE" sz="2400" dirty="0" smtClean="0"/>
              <a:t>.</a:t>
            </a:r>
            <a:endParaRPr lang="de-DE" sz="2400" dirty="0"/>
          </a:p>
          <a:p>
            <a:pPr marL="0" indent="0">
              <a:buNone/>
            </a:pPr>
            <a:endParaRPr lang="de-DE" sz="2400" dirty="0" smtClean="0"/>
          </a:p>
          <a:p>
            <a:pPr marL="0" indent="0">
              <a:buNone/>
            </a:pP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25</a:t>
            </a:fld>
            <a:endParaRPr lang="de-DE" altLang="de-DE"/>
          </a:p>
        </p:txBody>
      </p:sp>
    </p:spTree>
    <p:extLst>
      <p:ext uri="{BB962C8B-B14F-4D97-AF65-F5344CB8AC3E}">
        <p14:creationId xmlns:p14="http://schemas.microsoft.com/office/powerpoint/2010/main" val="39634134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b="1" dirty="0" smtClean="0"/>
              <a:t>IV. DÜ bei einem Schulwechsel des Schülers</a:t>
            </a:r>
          </a:p>
          <a:p>
            <a:pPr marL="0" indent="0">
              <a:buNone/>
            </a:pPr>
            <a:endParaRPr lang="de-DE" sz="2400" dirty="0" smtClean="0"/>
          </a:p>
          <a:p>
            <a:pPr marL="0" indent="0">
              <a:buNone/>
            </a:pPr>
            <a:r>
              <a:rPr lang="de-DE" sz="2400" dirty="0" smtClean="0"/>
              <a:t>Diese ist nur mit Einwilligung des Betroffenen möglich. Liegt die Einwilligung nicht vor, sind die </a:t>
            </a:r>
            <a:r>
              <a:rPr lang="de-DE" sz="2400" dirty="0" err="1" smtClean="0"/>
              <a:t>Schulsozialarbei</a:t>
            </a:r>
            <a:r>
              <a:rPr lang="de-DE" sz="2400" dirty="0" smtClean="0"/>
              <a:t>- </a:t>
            </a:r>
            <a:r>
              <a:rPr lang="de-DE" sz="2400" dirty="0" err="1" smtClean="0"/>
              <a:t>ter</a:t>
            </a:r>
            <a:r>
              <a:rPr lang="de-DE" sz="2400" dirty="0" smtClean="0"/>
              <a:t>, die der Verschwiegenheitsverpflichtung nach § 203 StGB unterliegen, an diese gebunden. </a:t>
            </a:r>
          </a:p>
          <a:p>
            <a:pPr marL="0" indent="0">
              <a:buNone/>
            </a:pP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26</a:t>
            </a:fld>
            <a:endParaRPr lang="de-DE" altLang="de-DE"/>
          </a:p>
        </p:txBody>
      </p:sp>
    </p:spTree>
    <p:extLst>
      <p:ext uri="{BB962C8B-B14F-4D97-AF65-F5344CB8AC3E}">
        <p14:creationId xmlns:p14="http://schemas.microsoft.com/office/powerpoint/2010/main" val="34276850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b="1" dirty="0" smtClean="0"/>
              <a:t>V. DÜ bei Wechsel des Schulsozialarbeiters</a:t>
            </a:r>
          </a:p>
          <a:p>
            <a:pPr marL="0" indent="0">
              <a:buNone/>
            </a:pPr>
            <a:r>
              <a:rPr lang="de-DE" sz="2400" dirty="0" smtClean="0"/>
              <a:t>Kenntnisnahme der Daten durch neuen </a:t>
            </a:r>
            <a:r>
              <a:rPr lang="de-DE" sz="2400" dirty="0" err="1" smtClean="0"/>
              <a:t>Schulsozialarbei</a:t>
            </a:r>
            <a:r>
              <a:rPr lang="de-DE" sz="2400" dirty="0" smtClean="0"/>
              <a:t>- </a:t>
            </a:r>
            <a:r>
              <a:rPr lang="de-DE" sz="2400" dirty="0" err="1" smtClean="0"/>
              <a:t>ter</a:t>
            </a:r>
            <a:r>
              <a:rPr lang="de-DE" sz="2400" dirty="0" smtClean="0"/>
              <a:t> ohne Einwilligung des Betroffenen möglich, wenn beide  beim gleichen Träger der öffentlichen </a:t>
            </a:r>
            <a:r>
              <a:rPr lang="de-DE" sz="2400" dirty="0" err="1" smtClean="0"/>
              <a:t>Jugenddhilfe</a:t>
            </a:r>
            <a:r>
              <a:rPr lang="de-DE" sz="2400" dirty="0" smtClean="0"/>
              <a:t> angestellt sind. </a:t>
            </a:r>
          </a:p>
          <a:p>
            <a:pPr marL="0" indent="0">
              <a:buNone/>
            </a:pPr>
            <a:r>
              <a:rPr lang="de-DE" sz="2400" dirty="0" smtClean="0"/>
              <a:t>Ist eine befugte Offenbarung, die nicht mit § 203 StGB kollidiert.</a:t>
            </a:r>
          </a:p>
          <a:p>
            <a:pPr marL="0" indent="0">
              <a:buNone/>
            </a:pPr>
            <a:r>
              <a:rPr lang="de-DE" sz="2400" dirty="0" smtClean="0"/>
              <a:t>Im anderen Fall: Einwilligung des Betroffenen erforderlich.</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27</a:t>
            </a:fld>
            <a:endParaRPr lang="de-DE" altLang="de-DE"/>
          </a:p>
        </p:txBody>
      </p:sp>
    </p:spTree>
    <p:extLst>
      <p:ext uri="{BB962C8B-B14F-4D97-AF65-F5344CB8AC3E}">
        <p14:creationId xmlns:p14="http://schemas.microsoft.com/office/powerpoint/2010/main" val="17745361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a:solidFill>
            <a:srgbClr val="92D050"/>
          </a:solidFill>
        </p:spPr>
        <p:txBody>
          <a:bodyPr/>
          <a:lstStyle/>
          <a:p>
            <a:pPr marL="0" indent="0">
              <a:buNone/>
            </a:pPr>
            <a:r>
              <a:rPr lang="de-DE" sz="2400" b="1" dirty="0" smtClean="0"/>
              <a:t>§ 65 SGB VIII: Besonderer Vertrauensschutz in der persönlichen und erzieherischen Hilfe</a:t>
            </a:r>
          </a:p>
          <a:p>
            <a:pPr marL="0" indent="0">
              <a:buNone/>
            </a:pPr>
            <a:r>
              <a:rPr lang="de-DE" sz="2000" dirty="0" smtClean="0"/>
              <a:t>(1) Sozialdaten, die dem Mitarbeiters eines Trägers der öffentlichen Jugendhilfe zum Zweck persönlicher und erzieherischer Hilfe </a:t>
            </a:r>
            <a:r>
              <a:rPr lang="de-DE" sz="2000" dirty="0" err="1" smtClean="0"/>
              <a:t>anver</a:t>
            </a:r>
            <a:r>
              <a:rPr lang="de-DE" sz="2000" dirty="0" smtClean="0"/>
              <a:t>- traut worden sind, dürfen von diesen nur weitergegeben werden</a:t>
            </a:r>
          </a:p>
          <a:p>
            <a:pPr marL="0" indent="0">
              <a:buNone/>
            </a:pPr>
            <a:endParaRPr lang="de-DE" sz="2000" dirty="0"/>
          </a:p>
          <a:p>
            <a:pPr marL="0" indent="0">
              <a:buNone/>
            </a:pPr>
            <a:r>
              <a:rPr lang="de-DE" sz="2000" dirty="0" smtClean="0"/>
              <a:t>3. dem Mitarbeiter, der aufgrund eines Wechsels der Fallzuständig-       </a:t>
            </a:r>
            <a:r>
              <a:rPr lang="de-DE" sz="2000" dirty="0" err="1" smtClean="0"/>
              <a:t>keit</a:t>
            </a:r>
            <a:r>
              <a:rPr lang="de-DE" sz="2000" dirty="0" smtClean="0"/>
              <a:t> im Jugendamt oder eines Wechsels der örtlichen Zuständigkeit für die Gewährung und Erbringung der Leistung verantwortlich ist, wenn Anhaltspunkte für eine Gefährdung des Kindeswohls gegeben sind und die Daten für eine Abschätzung des Gefährdungsrisikos notwendig sind.</a:t>
            </a:r>
            <a:endParaRPr lang="de-DE" sz="20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28</a:t>
            </a:fld>
            <a:endParaRPr lang="de-DE" altLang="de-DE"/>
          </a:p>
        </p:txBody>
      </p:sp>
    </p:spTree>
    <p:extLst>
      <p:ext uri="{BB962C8B-B14F-4D97-AF65-F5344CB8AC3E}">
        <p14:creationId xmlns:p14="http://schemas.microsoft.com/office/powerpoint/2010/main" val="40638805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b="1" dirty="0" smtClean="0"/>
              <a:t>VI. DÜ an nichtöffentliche Stellen</a:t>
            </a:r>
          </a:p>
          <a:p>
            <a:pPr marL="0" indent="0">
              <a:buNone/>
            </a:pPr>
            <a:endParaRPr lang="de-DE" sz="2400" dirty="0" smtClean="0"/>
          </a:p>
          <a:p>
            <a:pPr marL="0" indent="0">
              <a:buNone/>
            </a:pPr>
            <a:r>
              <a:rPr lang="de-DE" sz="2400" dirty="0" smtClean="0"/>
              <a:t>Ist es zur Aufgabenerfüllung des Schulsozialarbeiters erforderlich, personenbezogene Daten an eine nicht-öffentliche Stelle (Firmen oder Privatpersonen) zu übermitteln, bedarf dies ausnahmslos der </a:t>
            </a:r>
            <a:r>
              <a:rPr lang="de-DE" sz="2400" b="1" dirty="0" smtClean="0"/>
              <a:t>Einwilligung des Betroffenen</a:t>
            </a:r>
            <a:r>
              <a:rPr lang="de-DE" sz="2400" dirty="0" smtClean="0"/>
              <a:t>.</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29</a:t>
            </a:fld>
            <a:endParaRPr lang="de-DE" altLang="de-DE"/>
          </a:p>
        </p:txBody>
      </p:sp>
    </p:spTree>
    <p:extLst>
      <p:ext uri="{BB962C8B-B14F-4D97-AF65-F5344CB8AC3E}">
        <p14:creationId xmlns:p14="http://schemas.microsoft.com/office/powerpoint/2010/main" val="3132734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 Begriffsbestimmungen</a:t>
            </a:r>
            <a:endParaRPr lang="de-DE" dirty="0"/>
          </a:p>
        </p:txBody>
      </p:sp>
      <p:sp>
        <p:nvSpPr>
          <p:cNvPr id="3" name="Inhaltsplatzhalter 2"/>
          <p:cNvSpPr>
            <a:spLocks noGrp="1"/>
          </p:cNvSpPr>
          <p:nvPr>
            <p:ph idx="1"/>
          </p:nvPr>
        </p:nvSpPr>
        <p:spPr/>
        <p:txBody>
          <a:bodyPr/>
          <a:lstStyle/>
          <a:p>
            <a:pPr marL="0" indent="0">
              <a:buNone/>
            </a:pPr>
            <a:r>
              <a:rPr lang="de-DE" b="1" dirty="0" smtClean="0">
                <a:solidFill>
                  <a:schemeClr val="accent6"/>
                </a:solidFill>
              </a:rPr>
              <a:t>2. Datenverarbeitung:</a:t>
            </a:r>
          </a:p>
          <a:p>
            <a:pPr>
              <a:buFont typeface="Wingdings" panose="05000000000000000000" pitchFamily="2" charset="2"/>
              <a:buChar char="§"/>
            </a:pPr>
            <a:r>
              <a:rPr lang="de-DE" dirty="0"/>
              <a:t>	</a:t>
            </a:r>
            <a:r>
              <a:rPr lang="de-DE" dirty="0" smtClean="0"/>
              <a:t>automatisierte (elektr.) Verarbeitung</a:t>
            </a:r>
          </a:p>
          <a:p>
            <a:pPr>
              <a:buFont typeface="Wingdings" panose="05000000000000000000" pitchFamily="2" charset="2"/>
              <a:buChar char="§"/>
            </a:pPr>
            <a:r>
              <a:rPr lang="de-DE" dirty="0" smtClean="0"/>
              <a:t>	Verarbeitung in Akten</a:t>
            </a:r>
          </a:p>
          <a:p>
            <a:pPr marL="0" indent="0">
              <a:buNone/>
            </a:pPr>
            <a:r>
              <a:rPr lang="de-DE" dirty="0" smtClean="0"/>
              <a:t>	Einzelne Phasen der Datenverarbeitung</a:t>
            </a:r>
          </a:p>
          <a:p>
            <a:pPr marL="0" indent="0">
              <a:buNone/>
            </a:pPr>
            <a:r>
              <a:rPr lang="de-DE" dirty="0" smtClean="0"/>
              <a:t>	§ 2 Abs. 2 HDSG:</a:t>
            </a:r>
          </a:p>
          <a:p>
            <a:pPr marL="0" indent="0">
              <a:buNone/>
            </a:pPr>
            <a:r>
              <a:rPr lang="de-DE" sz="2400" b="1" dirty="0">
                <a:solidFill>
                  <a:srgbClr val="0070C0"/>
                </a:solidFill>
              </a:rPr>
              <a:t>	</a:t>
            </a:r>
            <a:r>
              <a:rPr lang="de-DE" sz="2400" b="1" dirty="0" smtClean="0">
                <a:solidFill>
                  <a:srgbClr val="0070C0"/>
                </a:solidFill>
              </a:rPr>
              <a:t>Erheben		Speichern</a:t>
            </a:r>
          </a:p>
          <a:p>
            <a:pPr marL="0" indent="0">
              <a:buNone/>
            </a:pPr>
            <a:r>
              <a:rPr lang="de-DE" sz="2400" b="1" dirty="0">
                <a:solidFill>
                  <a:srgbClr val="0070C0"/>
                </a:solidFill>
              </a:rPr>
              <a:t>	</a:t>
            </a:r>
            <a:r>
              <a:rPr lang="de-DE" sz="2400" b="1" dirty="0" smtClean="0">
                <a:solidFill>
                  <a:srgbClr val="0070C0"/>
                </a:solidFill>
              </a:rPr>
              <a:t>Übermitteln		Sperren</a:t>
            </a:r>
          </a:p>
          <a:p>
            <a:pPr marL="0" indent="0">
              <a:buNone/>
            </a:pPr>
            <a:r>
              <a:rPr lang="de-DE" sz="2400" b="1" dirty="0">
                <a:solidFill>
                  <a:srgbClr val="0070C0"/>
                </a:solidFill>
              </a:rPr>
              <a:t>	</a:t>
            </a:r>
            <a:r>
              <a:rPr lang="de-DE" sz="2400" b="1" dirty="0" smtClean="0">
                <a:solidFill>
                  <a:srgbClr val="0070C0"/>
                </a:solidFill>
              </a:rPr>
              <a:t>Löschen		</a:t>
            </a:r>
            <a:endParaRPr lang="de-DE"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3</a:t>
            </a:fld>
            <a:endParaRPr lang="de-DE" altLang="de-DE"/>
          </a:p>
        </p:txBody>
      </p:sp>
    </p:spTree>
    <p:extLst>
      <p:ext uri="{BB962C8B-B14F-4D97-AF65-F5344CB8AC3E}">
        <p14:creationId xmlns:p14="http://schemas.microsoft.com/office/powerpoint/2010/main" val="3905112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b="1" dirty="0" smtClean="0"/>
              <a:t>VII. DÜ an Polizei und Staatsanwaltschaft – Aussage</a:t>
            </a:r>
          </a:p>
          <a:p>
            <a:pPr>
              <a:buFont typeface="Wingdings" panose="05000000000000000000" pitchFamily="2" charset="2"/>
              <a:buChar char="v"/>
            </a:pPr>
            <a:r>
              <a:rPr lang="de-DE" sz="2400" dirty="0" smtClean="0"/>
              <a:t>Schulsozialarbeiter gehört zur Berufsgruppe nach § 203 StGB: Aussagepflicht gem. § 48 StPO, wenn keine im Gesetz zugelassene Ausnahme vorliegt.</a:t>
            </a:r>
          </a:p>
          <a:p>
            <a:pPr marL="471487" lvl="1" indent="0">
              <a:buNone/>
            </a:pPr>
            <a:r>
              <a:rPr lang="de-DE" sz="2400" dirty="0" smtClean="0"/>
              <a:t>Weil kein Zeugnisverweigerungsrecht besteht, müssen die Schulsozialarbeiter, die unter die Berufsgruppe des § 203 StGB fallen, aussagen.</a:t>
            </a:r>
          </a:p>
          <a:p>
            <a:pPr marL="471487" lvl="1" indent="0">
              <a:buNone/>
            </a:pPr>
            <a:endParaRPr lang="de-DE" sz="2400" dirty="0"/>
          </a:p>
          <a:p>
            <a:pPr marL="471487" lvl="1" indent="0">
              <a:buNone/>
            </a:pPr>
            <a:r>
              <a:rPr lang="de-DE" sz="2400" dirty="0" smtClean="0"/>
              <a:t>Aussage kann aber nur erfolgen, wenn der öffentliche Arbeitgeber vorher eine Aussagegenehmigung erteilt.</a:t>
            </a:r>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30</a:t>
            </a:fld>
            <a:endParaRPr lang="de-DE" altLang="de-DE"/>
          </a:p>
        </p:txBody>
      </p:sp>
    </p:spTree>
    <p:extLst>
      <p:ext uri="{BB962C8B-B14F-4D97-AF65-F5344CB8AC3E}">
        <p14:creationId xmlns:p14="http://schemas.microsoft.com/office/powerpoint/2010/main" val="7430076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dirty="0" smtClean="0"/>
              <a:t>	Verweigert der Arbeitgeber dies Genehmigung, ist 	dies für Polizei und Staatsanwaltschaft bindend. 	Die Versagung darf jedoch nur erfolgen, wenn die	Aussage dem Wohle der Bundesrepublik oder 	eines Landes einen Nachteil bereiten oder die 	Erfüllung öffentlicher Aufgaben ernstlich gefährden 	oder erheblich erschweren würde.</a:t>
            </a:r>
          </a:p>
          <a:p>
            <a:pPr marL="0" indent="0">
              <a:buNone/>
            </a:pPr>
            <a:r>
              <a:rPr lang="de-DE" sz="2400" dirty="0"/>
              <a:t>	</a:t>
            </a:r>
            <a:r>
              <a:rPr lang="de-DE" sz="2400" dirty="0" smtClean="0"/>
              <a:t>Ob sie bei Vorliegen eines dieser Gründe versagt 	werden soll, entscheidet die zuständige 	Dienstbehörde nach pflichtgemäßem Ermessen.</a:t>
            </a:r>
          </a:p>
          <a:p>
            <a:pPr marL="0" indent="0">
              <a:buNone/>
            </a:pPr>
            <a:endParaRPr lang="de-DE" sz="2400" dirty="0"/>
          </a:p>
          <a:p>
            <a:pPr marL="0" indent="0">
              <a:buNone/>
            </a:pP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31</a:t>
            </a:fld>
            <a:endParaRPr lang="de-DE" altLang="de-DE"/>
          </a:p>
        </p:txBody>
      </p:sp>
    </p:spTree>
    <p:extLst>
      <p:ext uri="{BB962C8B-B14F-4D97-AF65-F5344CB8AC3E}">
        <p14:creationId xmlns:p14="http://schemas.microsoft.com/office/powerpoint/2010/main" val="14257817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a:buFont typeface="Wingdings" panose="05000000000000000000" pitchFamily="2" charset="2"/>
              <a:buChar char="v"/>
            </a:pPr>
            <a:r>
              <a:rPr lang="de-DE" sz="2400" dirty="0" smtClean="0"/>
              <a:t>Schulsozialarbeiter, die zur Berufsgruppe nach § 203 StGB gehören </a:t>
            </a:r>
            <a:r>
              <a:rPr lang="de-DE" sz="2400" b="1" dirty="0" smtClean="0"/>
              <a:t>und </a:t>
            </a:r>
            <a:r>
              <a:rPr lang="de-DE" sz="2400" dirty="0" smtClean="0"/>
              <a:t>Beschäftigte einer </a:t>
            </a:r>
            <a:r>
              <a:rPr lang="de-DE" sz="2400" dirty="0" err="1" smtClean="0"/>
              <a:t>nichtöffent</a:t>
            </a:r>
            <a:r>
              <a:rPr lang="de-DE" sz="2400" dirty="0" smtClean="0"/>
              <a:t>- </a:t>
            </a:r>
            <a:r>
              <a:rPr lang="de-DE" sz="2400" dirty="0" err="1" smtClean="0"/>
              <a:t>lichen</a:t>
            </a:r>
            <a:r>
              <a:rPr lang="de-DE" sz="2400" dirty="0" smtClean="0"/>
              <a:t> Stelle sind:</a:t>
            </a:r>
          </a:p>
          <a:p>
            <a:pPr>
              <a:buFont typeface="Wingdings" panose="05000000000000000000" pitchFamily="2" charset="2"/>
              <a:buChar char="v"/>
            </a:pPr>
            <a:endParaRPr lang="de-DE" sz="2400" dirty="0"/>
          </a:p>
          <a:p>
            <a:pPr>
              <a:buFont typeface="Wingdings" panose="05000000000000000000" pitchFamily="2" charset="2"/>
              <a:buChar char="v"/>
            </a:pPr>
            <a:r>
              <a:rPr lang="de-DE" sz="2400" dirty="0" smtClean="0"/>
              <a:t>Zeugenvernehmung kann nicht verweigert werden.</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32</a:t>
            </a:fld>
            <a:endParaRPr lang="de-DE" altLang="de-DE"/>
          </a:p>
        </p:txBody>
      </p:sp>
    </p:spTree>
    <p:extLst>
      <p:ext uri="{BB962C8B-B14F-4D97-AF65-F5344CB8AC3E}">
        <p14:creationId xmlns:p14="http://schemas.microsoft.com/office/powerpoint/2010/main" val="188466134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b="1" dirty="0" smtClean="0">
                <a:solidFill>
                  <a:schemeClr val="accent6"/>
                </a:solidFill>
              </a:rPr>
              <a:t>5. Analoge und elektronische DV</a:t>
            </a:r>
          </a:p>
          <a:p>
            <a:pPr marL="0" indent="0">
              <a:buNone/>
            </a:pPr>
            <a:r>
              <a:rPr lang="de-DE" sz="2400" b="1" dirty="0" smtClean="0"/>
              <a:t>5.1 Analoge DV</a:t>
            </a:r>
          </a:p>
          <a:p>
            <a:pPr marL="0" indent="0">
              <a:buNone/>
            </a:pPr>
            <a:r>
              <a:rPr lang="de-DE" sz="2400" dirty="0" smtClean="0"/>
              <a:t>Sofern personenbezogene Daten von Schülern in Papierform gespeichert werden, sind die Regelungen des § 10 HDSG (technisch- und organisatorische Maßnahmen – TOM) zu beachten. Insbesondere:</a:t>
            </a:r>
          </a:p>
          <a:p>
            <a:pPr>
              <a:buFont typeface="Arial" panose="020B0604020202020204" pitchFamily="34" charset="0"/>
              <a:buChar char="•"/>
            </a:pPr>
            <a:r>
              <a:rPr lang="de-DE" sz="2400" dirty="0" smtClean="0"/>
              <a:t>Unbefugten den Zugang zu Datenträgern (hier: Akten und Karteien) mit </a:t>
            </a:r>
            <a:r>
              <a:rPr lang="de-DE" sz="2400" dirty="0" err="1" smtClean="0"/>
              <a:t>pbD</a:t>
            </a:r>
            <a:r>
              <a:rPr lang="de-DE" sz="2400" dirty="0" smtClean="0"/>
              <a:t> zu verwehren,</a:t>
            </a:r>
          </a:p>
          <a:p>
            <a:pPr>
              <a:buFont typeface="Arial" panose="020B0604020202020204" pitchFamily="34" charset="0"/>
              <a:buChar char="•"/>
            </a:pPr>
            <a:r>
              <a:rPr lang="de-DE" sz="2400" dirty="0" smtClean="0"/>
              <a:t>Verhindern, das </a:t>
            </a:r>
            <a:r>
              <a:rPr lang="de-DE" sz="2400" dirty="0" err="1" smtClean="0"/>
              <a:t>pbD</a:t>
            </a:r>
            <a:r>
              <a:rPr lang="de-DE" sz="2400" dirty="0" smtClean="0"/>
              <a:t> unbefugt verarbeitet oder Unbefugten zur Kenntnis gelangen können.</a:t>
            </a:r>
          </a:p>
          <a:p>
            <a:pPr marL="0" indent="0">
              <a:buNone/>
            </a:pPr>
            <a:endParaRPr lang="de-DE" sz="2400" dirty="0" smtClean="0"/>
          </a:p>
          <a:p>
            <a:pPr marL="0" indent="0">
              <a:buNone/>
            </a:pP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33</a:t>
            </a:fld>
            <a:endParaRPr lang="de-DE" altLang="de-DE"/>
          </a:p>
        </p:txBody>
      </p:sp>
    </p:spTree>
    <p:extLst>
      <p:ext uri="{BB962C8B-B14F-4D97-AF65-F5344CB8AC3E}">
        <p14:creationId xmlns:p14="http://schemas.microsoft.com/office/powerpoint/2010/main" val="10716260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dirty="0" smtClean="0"/>
              <a:t>Die Unterlagen sind zumindest in einem abschließbaren Schrank in der Schule aufzubewahren, zu dem ausschließlich der Schulsozialarbeiter den Schlüssel besitzt.</a:t>
            </a:r>
          </a:p>
          <a:p>
            <a:pPr marL="0" indent="0">
              <a:buNone/>
            </a:pPr>
            <a:endParaRPr lang="de-DE" sz="2400" dirty="0"/>
          </a:p>
          <a:p>
            <a:pPr marL="0" indent="0">
              <a:buNone/>
            </a:pPr>
            <a:r>
              <a:rPr lang="de-DE" sz="2400" dirty="0" smtClean="0"/>
              <a:t>Bei sensibleren, personenbezogenen Daten muss ggf. ein höherer Sicherheitsstandard realisiert werden.</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34</a:t>
            </a:fld>
            <a:endParaRPr lang="de-DE" altLang="de-DE"/>
          </a:p>
        </p:txBody>
      </p:sp>
    </p:spTree>
    <p:extLst>
      <p:ext uri="{BB962C8B-B14F-4D97-AF65-F5344CB8AC3E}">
        <p14:creationId xmlns:p14="http://schemas.microsoft.com/office/powerpoint/2010/main" val="38927524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b="1" dirty="0" smtClean="0"/>
              <a:t>5.2 Elektronische Datenverarbeitung</a:t>
            </a:r>
          </a:p>
          <a:p>
            <a:pPr marL="0" indent="0">
              <a:buNone/>
            </a:pPr>
            <a:r>
              <a:rPr lang="de-DE" sz="2400" u="sng" dirty="0" smtClean="0"/>
              <a:t>a) Notebooks/Sticks</a:t>
            </a:r>
          </a:p>
          <a:p>
            <a:pPr marL="0" indent="0">
              <a:buNone/>
            </a:pPr>
            <a:r>
              <a:rPr lang="de-DE" sz="2400" dirty="0" smtClean="0"/>
              <a:t>Diese Geräte zeichnen sich durch ein höheres Verlustrisiko aus. Deshalb ist eine Verschlüsselung erforderlich (§ 10 Abs. 2 HDSG – TOM).</a:t>
            </a:r>
          </a:p>
          <a:p>
            <a:pPr marL="0" indent="0">
              <a:buNone/>
            </a:pPr>
            <a:r>
              <a:rPr lang="de-DE" sz="2400" dirty="0" smtClean="0"/>
              <a:t>Verschlüsselung muss dem jeweiligen Stand der Technik entsprechen. Eine Vertretung muss im Notfall eine Entschlüsselung der Daten vornehmen können.</a:t>
            </a:r>
          </a:p>
          <a:p>
            <a:pPr marL="0" indent="0">
              <a:buNone/>
            </a:pPr>
            <a:endParaRPr lang="de-DE" sz="2400" dirty="0"/>
          </a:p>
          <a:p>
            <a:pPr marL="0" indent="0">
              <a:buNone/>
            </a:pPr>
            <a:r>
              <a:rPr lang="de-DE" sz="2400" dirty="0" smtClean="0"/>
              <a:t>Der Einsatz privater Geräte siehe § 3 Abs. 4 VO.</a:t>
            </a:r>
          </a:p>
          <a:p>
            <a:pPr marL="457200" indent="-457200">
              <a:buAutoNum type="alphaLcParenR"/>
            </a:pP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35</a:t>
            </a:fld>
            <a:endParaRPr lang="de-DE" altLang="de-DE"/>
          </a:p>
        </p:txBody>
      </p:sp>
    </p:spTree>
    <p:extLst>
      <p:ext uri="{BB962C8B-B14F-4D97-AF65-F5344CB8AC3E}">
        <p14:creationId xmlns:p14="http://schemas.microsoft.com/office/powerpoint/2010/main" val="2222560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sz="2400" b="1" dirty="0" smtClean="0"/>
              <a:t>b) PC</a:t>
            </a:r>
          </a:p>
          <a:p>
            <a:pPr marL="0" indent="0">
              <a:buNone/>
            </a:pPr>
            <a:r>
              <a:rPr lang="de-DE" sz="2400" dirty="0" smtClean="0"/>
              <a:t>Stehen in der Schule Einzel-PC zur Verfügung, ist sicherzustellen, dass der Zugang zu den </a:t>
            </a:r>
            <a:r>
              <a:rPr lang="de-DE" sz="2400" dirty="0" err="1" smtClean="0"/>
              <a:t>pbD</a:t>
            </a:r>
            <a:r>
              <a:rPr lang="de-DE" sz="2400" dirty="0" smtClean="0"/>
              <a:t> nur für den Schulsozialarbeiter möglich ist.</a:t>
            </a:r>
          </a:p>
          <a:p>
            <a:pPr marL="0" indent="0">
              <a:buNone/>
            </a:pPr>
            <a:endParaRPr lang="de-DE" sz="2400" dirty="0"/>
          </a:p>
          <a:p>
            <a:pPr marL="0" indent="0">
              <a:buNone/>
            </a:pPr>
            <a:r>
              <a:rPr lang="de-DE" sz="2400" dirty="0" smtClean="0"/>
              <a:t>Nutzung von Speichermedien der Schule:</a:t>
            </a:r>
          </a:p>
          <a:p>
            <a:pPr marL="0" indent="0">
              <a:buNone/>
            </a:pPr>
            <a:r>
              <a:rPr lang="de-DE" sz="2400" dirty="0" smtClean="0"/>
              <a:t>Kein Zugriff durch Schulleitung oder andere Verwaltungskräfte (Sekretärinnen) erlaubt.</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36</a:t>
            </a:fld>
            <a:endParaRPr lang="de-DE" altLang="de-DE"/>
          </a:p>
        </p:txBody>
      </p:sp>
    </p:spTree>
    <p:extLst>
      <p:ext uri="{BB962C8B-B14F-4D97-AF65-F5344CB8AC3E}">
        <p14:creationId xmlns:p14="http://schemas.microsoft.com/office/powerpoint/2010/main" val="16351968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0" indent="0">
              <a:buNone/>
            </a:pPr>
            <a:r>
              <a:rPr lang="de-DE" b="1" dirty="0" smtClean="0">
                <a:solidFill>
                  <a:schemeClr val="accent6"/>
                </a:solidFill>
              </a:rPr>
              <a:t>6. Löschung der Daten</a:t>
            </a:r>
          </a:p>
          <a:p>
            <a:pPr marL="0" indent="0">
              <a:buNone/>
            </a:pPr>
            <a:r>
              <a:rPr lang="de-DE" sz="2400" dirty="0" smtClean="0"/>
              <a:t>Bereichsspezifische Regelungen hierfür fehlen.</a:t>
            </a:r>
          </a:p>
          <a:p>
            <a:pPr marL="0" indent="0">
              <a:buNone/>
            </a:pPr>
            <a:r>
              <a:rPr lang="de-DE" sz="2400" dirty="0" smtClean="0"/>
              <a:t>Anwendung von </a:t>
            </a:r>
            <a:r>
              <a:rPr lang="de-DE" sz="2400" b="1" dirty="0" smtClean="0"/>
              <a:t>§ 19 Abs. 3 HDSG:</a:t>
            </a:r>
          </a:p>
          <a:p>
            <a:pPr marL="0" indent="0">
              <a:buNone/>
            </a:pPr>
            <a:r>
              <a:rPr lang="de-DE" sz="2400" dirty="0" smtClean="0"/>
              <a:t>Daten sind zu löschen, wenn für die Aufgabenstellung nicht mehr erforderlich. Die Daten verarbeitende Stelle legt in allgemeinen Regelungen über die Aufbewahrung von Daten den Zeitraum fest, innerhalb dessen die Daten als zur Aufgabenerfüllung erforderlich gelten.</a:t>
            </a:r>
          </a:p>
          <a:p>
            <a:pPr marL="0" indent="0">
              <a:buNone/>
            </a:pPr>
            <a:endParaRPr lang="de-DE" sz="2400" dirty="0"/>
          </a:p>
          <a:p>
            <a:pPr marL="0" indent="0">
              <a:buNone/>
            </a:pPr>
            <a:r>
              <a:rPr lang="de-DE" sz="2400" dirty="0" smtClean="0"/>
              <a:t>Speicherdauer kann je nach Stelle unterschiedlich sein.</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37</a:t>
            </a:fld>
            <a:endParaRPr lang="de-DE" altLang="de-DE"/>
          </a:p>
        </p:txBody>
      </p:sp>
    </p:spTree>
    <p:extLst>
      <p:ext uri="{BB962C8B-B14F-4D97-AF65-F5344CB8AC3E}">
        <p14:creationId xmlns:p14="http://schemas.microsoft.com/office/powerpoint/2010/main" val="3340279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 Begriffsbestimmungen</a:t>
            </a:r>
            <a:endParaRPr lang="de-DE" dirty="0"/>
          </a:p>
        </p:txBody>
      </p:sp>
      <p:sp>
        <p:nvSpPr>
          <p:cNvPr id="3" name="Inhaltsplatzhalter 2"/>
          <p:cNvSpPr>
            <a:spLocks noGrp="1"/>
          </p:cNvSpPr>
          <p:nvPr>
            <p:ph idx="1"/>
          </p:nvPr>
        </p:nvSpPr>
        <p:spPr/>
        <p:txBody>
          <a:bodyPr/>
          <a:lstStyle/>
          <a:p>
            <a:pPr marL="0" indent="0">
              <a:buNone/>
            </a:pPr>
            <a:r>
              <a:rPr lang="de-DE" b="1" dirty="0" smtClean="0">
                <a:solidFill>
                  <a:schemeClr val="accent6"/>
                </a:solidFill>
              </a:rPr>
              <a:t>3. Öffentliche-/Nichtöffentliche Stellen</a:t>
            </a:r>
          </a:p>
          <a:p>
            <a:pPr marL="0" indent="0">
              <a:buNone/>
            </a:pPr>
            <a:r>
              <a:rPr lang="de-DE" dirty="0"/>
              <a:t>	</a:t>
            </a:r>
            <a:r>
              <a:rPr lang="de-DE" b="1" dirty="0" smtClean="0">
                <a:solidFill>
                  <a:srgbClr val="0070C0"/>
                </a:solidFill>
              </a:rPr>
              <a:t>öffentlich =</a:t>
            </a:r>
            <a:r>
              <a:rPr lang="de-DE" dirty="0" smtClean="0"/>
              <a:t> Einrichtungen und Körper-</a:t>
            </a:r>
          </a:p>
          <a:p>
            <a:pPr marL="0" indent="0">
              <a:buNone/>
            </a:pPr>
            <a:r>
              <a:rPr lang="de-DE" dirty="0"/>
              <a:t>	</a:t>
            </a:r>
            <a:r>
              <a:rPr lang="de-DE" dirty="0" err="1" smtClean="0"/>
              <a:t>schaften</a:t>
            </a:r>
            <a:r>
              <a:rPr lang="de-DE" dirty="0" smtClean="0"/>
              <a:t> des öffentlichen Rechts.</a:t>
            </a:r>
          </a:p>
          <a:p>
            <a:pPr marL="0" indent="0">
              <a:buNone/>
            </a:pPr>
            <a:r>
              <a:rPr lang="de-DE" dirty="0"/>
              <a:t>	</a:t>
            </a:r>
            <a:r>
              <a:rPr lang="de-DE" b="1" dirty="0" smtClean="0">
                <a:solidFill>
                  <a:srgbClr val="0070C0"/>
                </a:solidFill>
              </a:rPr>
              <a:t>nichtöffentlich =</a:t>
            </a:r>
            <a:r>
              <a:rPr lang="de-DE" dirty="0" smtClean="0"/>
              <a:t> natürliche Personen</a:t>
            </a:r>
          </a:p>
          <a:p>
            <a:pPr marL="0" indent="0">
              <a:buNone/>
            </a:pPr>
            <a:r>
              <a:rPr lang="de-DE" dirty="0"/>
              <a:t>	</a:t>
            </a:r>
            <a:r>
              <a:rPr lang="de-DE" dirty="0" smtClean="0"/>
              <a:t>(</a:t>
            </a:r>
            <a:r>
              <a:rPr lang="de-DE" dirty="0" err="1" smtClean="0"/>
              <a:t>z.B.Bildungsträger,Eltern</a:t>
            </a:r>
            <a:r>
              <a:rPr lang="de-DE" dirty="0" smtClean="0"/>
              <a:t>-/Schulvereine)</a:t>
            </a:r>
          </a:p>
          <a:p>
            <a:pPr marL="0" indent="0">
              <a:buNone/>
            </a:pPr>
            <a:r>
              <a:rPr lang="de-DE" dirty="0"/>
              <a:t>	</a:t>
            </a:r>
            <a:r>
              <a:rPr lang="de-DE" dirty="0" smtClean="0"/>
              <a:t>oder juristische Personen des Privat-</a:t>
            </a:r>
          </a:p>
          <a:p>
            <a:pPr marL="0" indent="0">
              <a:buNone/>
            </a:pPr>
            <a:r>
              <a:rPr lang="de-DE" dirty="0"/>
              <a:t>	</a:t>
            </a:r>
            <a:r>
              <a:rPr lang="de-DE" dirty="0" smtClean="0"/>
              <a:t>rechts (Firmen).</a:t>
            </a:r>
          </a:p>
          <a:p>
            <a:pPr marL="0" indent="0">
              <a:buNone/>
            </a:pPr>
            <a:r>
              <a:rPr lang="de-DE" dirty="0"/>
              <a:t>	</a:t>
            </a:r>
            <a:r>
              <a:rPr lang="de-DE" dirty="0" smtClean="0"/>
              <a:t>Unterschiedliche DS-rechtl. Vorschriften.</a:t>
            </a:r>
            <a:endParaRPr lang="de-DE"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4</a:t>
            </a:fld>
            <a:endParaRPr lang="de-DE" altLang="de-DE"/>
          </a:p>
        </p:txBody>
      </p:sp>
    </p:spTree>
    <p:extLst>
      <p:ext uri="{BB962C8B-B14F-4D97-AF65-F5344CB8AC3E}">
        <p14:creationId xmlns:p14="http://schemas.microsoft.com/office/powerpoint/2010/main" val="1881448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 Begriffsbestimmungen</a:t>
            </a:r>
            <a:endParaRPr lang="de-DE" dirty="0"/>
          </a:p>
        </p:txBody>
      </p:sp>
      <p:sp>
        <p:nvSpPr>
          <p:cNvPr id="3" name="Inhaltsplatzhalter 2"/>
          <p:cNvSpPr>
            <a:spLocks noGrp="1"/>
          </p:cNvSpPr>
          <p:nvPr>
            <p:ph idx="1"/>
          </p:nvPr>
        </p:nvSpPr>
        <p:spPr/>
        <p:txBody>
          <a:bodyPr/>
          <a:lstStyle/>
          <a:p>
            <a:pPr marL="0" indent="0">
              <a:buNone/>
            </a:pPr>
            <a:r>
              <a:rPr lang="de-DE" b="1" dirty="0" smtClean="0">
                <a:solidFill>
                  <a:schemeClr val="accent6"/>
                </a:solidFill>
              </a:rPr>
              <a:t>4. Allgemeine und bereichsspezifische 	datenschutzrechtliche Regelungen</a:t>
            </a:r>
          </a:p>
          <a:p>
            <a:pPr marL="0" indent="0">
              <a:buNone/>
            </a:pPr>
            <a:r>
              <a:rPr lang="de-DE" dirty="0"/>
              <a:t>	</a:t>
            </a:r>
            <a:endParaRPr lang="de-DE" dirty="0" smtClean="0"/>
          </a:p>
          <a:p>
            <a:pPr marL="0" indent="0">
              <a:buNone/>
            </a:pPr>
            <a:r>
              <a:rPr lang="de-DE" b="1" dirty="0">
                <a:solidFill>
                  <a:srgbClr val="0070C0"/>
                </a:solidFill>
              </a:rPr>
              <a:t>	</a:t>
            </a:r>
            <a:r>
              <a:rPr lang="de-DE" b="1" dirty="0" smtClean="0">
                <a:solidFill>
                  <a:srgbClr val="0070C0"/>
                </a:solidFill>
              </a:rPr>
              <a:t>allgemein =</a:t>
            </a:r>
            <a:r>
              <a:rPr lang="de-DE" dirty="0" smtClean="0"/>
              <a:t> HDSG </a:t>
            </a:r>
          </a:p>
          <a:p>
            <a:pPr marL="0" indent="0">
              <a:buNone/>
            </a:pPr>
            <a:endParaRPr lang="de-DE" dirty="0" smtClean="0"/>
          </a:p>
          <a:p>
            <a:pPr marL="0" indent="0">
              <a:buNone/>
            </a:pPr>
            <a:r>
              <a:rPr lang="de-DE" dirty="0"/>
              <a:t>	</a:t>
            </a:r>
            <a:r>
              <a:rPr lang="de-DE" b="1" dirty="0" smtClean="0">
                <a:solidFill>
                  <a:srgbClr val="0070C0"/>
                </a:solidFill>
              </a:rPr>
              <a:t>bereichsspezifisch = </a:t>
            </a:r>
            <a:r>
              <a:rPr lang="de-DE" dirty="0" smtClean="0"/>
              <a:t>SGB VIII, </a:t>
            </a:r>
            <a:r>
              <a:rPr lang="de-DE" dirty="0" err="1" smtClean="0"/>
              <a:t>HSchG</a:t>
            </a:r>
            <a:endParaRPr lang="de-DE"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5</a:t>
            </a:fld>
            <a:endParaRPr lang="de-DE" altLang="de-DE"/>
          </a:p>
        </p:txBody>
      </p:sp>
    </p:spTree>
    <p:extLst>
      <p:ext uri="{BB962C8B-B14F-4D97-AF65-F5344CB8AC3E}">
        <p14:creationId xmlns:p14="http://schemas.microsoft.com/office/powerpoint/2010/main" val="10450250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 Begriffsbestimmungen</a:t>
            </a:r>
            <a:endParaRPr lang="de-DE" dirty="0"/>
          </a:p>
        </p:txBody>
      </p:sp>
      <p:sp>
        <p:nvSpPr>
          <p:cNvPr id="3" name="Inhaltsplatzhalter 2"/>
          <p:cNvSpPr>
            <a:spLocks noGrp="1"/>
          </p:cNvSpPr>
          <p:nvPr>
            <p:ph idx="1"/>
          </p:nvPr>
        </p:nvSpPr>
        <p:spPr/>
        <p:txBody>
          <a:bodyPr/>
          <a:lstStyle/>
          <a:p>
            <a:pPr marL="0" indent="0">
              <a:buNone/>
            </a:pPr>
            <a:r>
              <a:rPr lang="de-DE" b="1" dirty="0" smtClean="0">
                <a:solidFill>
                  <a:schemeClr val="accent6"/>
                </a:solidFill>
              </a:rPr>
              <a:t>5. Einwilligung</a:t>
            </a:r>
          </a:p>
          <a:p>
            <a:pPr marL="0" indent="0">
              <a:buNone/>
            </a:pPr>
            <a:r>
              <a:rPr lang="de-DE" dirty="0"/>
              <a:t>	</a:t>
            </a:r>
            <a:r>
              <a:rPr lang="de-DE" sz="2400" dirty="0" smtClean="0"/>
              <a:t>Der Betroffene legitimiert die Daten verarbeitende</a:t>
            </a:r>
          </a:p>
          <a:p>
            <a:pPr marL="0" indent="0">
              <a:buNone/>
            </a:pPr>
            <a:r>
              <a:rPr lang="de-DE" sz="2400" dirty="0"/>
              <a:t>	</a:t>
            </a:r>
            <a:r>
              <a:rPr lang="de-DE" sz="2400" dirty="0" smtClean="0"/>
              <a:t>Stelle, seine Daten verarbeiten zu dürfen</a:t>
            </a:r>
          </a:p>
          <a:p>
            <a:pPr marL="0" indent="0">
              <a:buNone/>
            </a:pPr>
            <a:r>
              <a:rPr lang="de-DE" sz="2400" dirty="0"/>
              <a:t>	</a:t>
            </a:r>
            <a:r>
              <a:rPr lang="de-DE" sz="2400" b="1" dirty="0" smtClean="0">
                <a:solidFill>
                  <a:srgbClr val="0070C0"/>
                </a:solidFill>
              </a:rPr>
              <a:t>Grundsätzlich gilt: Schriftform erforderlich</a:t>
            </a:r>
            <a:r>
              <a:rPr lang="de-DE" sz="2400" dirty="0" smtClean="0"/>
              <a:t>. </a:t>
            </a:r>
          </a:p>
          <a:p>
            <a:pPr marL="0" indent="0">
              <a:buNone/>
            </a:pPr>
            <a:r>
              <a:rPr lang="de-DE" sz="2400" dirty="0"/>
              <a:t>	</a:t>
            </a:r>
            <a:r>
              <a:rPr lang="de-DE" sz="2400" dirty="0" smtClean="0"/>
              <a:t>Ausnahme: mündlich.</a:t>
            </a:r>
          </a:p>
          <a:p>
            <a:pPr marL="0" indent="0">
              <a:buNone/>
            </a:pPr>
            <a:r>
              <a:rPr lang="de-DE" sz="2400" dirty="0"/>
              <a:t>	</a:t>
            </a:r>
            <a:r>
              <a:rPr lang="de-DE" sz="2400" dirty="0" smtClean="0"/>
              <a:t>Dokumentation in diesem Fall, wann diese erfolgt 	ist und das Aufklärung über den Zweck der Daten-</a:t>
            </a:r>
          </a:p>
          <a:p>
            <a:pPr marL="0" indent="0">
              <a:buNone/>
            </a:pPr>
            <a:r>
              <a:rPr lang="de-DE" sz="2400" dirty="0"/>
              <a:t>	</a:t>
            </a:r>
            <a:r>
              <a:rPr lang="de-DE" sz="2400" dirty="0" err="1" smtClean="0"/>
              <a:t>verarbeitung</a:t>
            </a:r>
            <a:r>
              <a:rPr lang="de-DE" sz="2400" dirty="0"/>
              <a:t> </a:t>
            </a:r>
            <a:r>
              <a:rPr lang="de-DE" sz="2400" dirty="0" smtClean="0"/>
              <a:t>und über jederzeitigen Widerruf in-</a:t>
            </a:r>
          </a:p>
          <a:p>
            <a:pPr marL="0" indent="0">
              <a:buNone/>
            </a:pPr>
            <a:r>
              <a:rPr lang="de-DE" sz="2400" dirty="0"/>
              <a:t>	</a:t>
            </a:r>
            <a:r>
              <a:rPr lang="de-DE" sz="2400" dirty="0" smtClean="0"/>
              <a:t>formiert wurde. </a:t>
            </a: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6</a:t>
            </a:fld>
            <a:endParaRPr lang="de-DE" altLang="de-DE"/>
          </a:p>
        </p:txBody>
      </p:sp>
      <p:sp>
        <p:nvSpPr>
          <p:cNvPr id="6" name="Rechteck 5"/>
          <p:cNvSpPr/>
          <p:nvPr/>
        </p:nvSpPr>
        <p:spPr>
          <a:xfrm>
            <a:off x="4426768" y="3198168"/>
            <a:ext cx="290464" cy="461665"/>
          </a:xfrm>
          <a:prstGeom prst="rect">
            <a:avLst/>
          </a:prstGeom>
        </p:spPr>
        <p:txBody>
          <a:bodyPr wrap="none">
            <a:spAutoFit/>
          </a:bodyPr>
          <a:lstStyle/>
          <a:p>
            <a:r>
              <a:rPr lang="de-DE" b="1" dirty="0"/>
              <a:t> </a:t>
            </a:r>
            <a:endParaRPr lang="de-DE" dirty="0"/>
          </a:p>
        </p:txBody>
      </p:sp>
    </p:spTree>
    <p:extLst>
      <p:ext uri="{BB962C8B-B14F-4D97-AF65-F5344CB8AC3E}">
        <p14:creationId xmlns:p14="http://schemas.microsoft.com/office/powerpoint/2010/main" val="9104883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 Begriffsbestimmungen</a:t>
            </a:r>
            <a:endParaRPr lang="de-DE" dirty="0"/>
          </a:p>
        </p:txBody>
      </p:sp>
      <p:sp>
        <p:nvSpPr>
          <p:cNvPr id="3" name="Inhaltsplatzhalter 2"/>
          <p:cNvSpPr>
            <a:spLocks noGrp="1"/>
          </p:cNvSpPr>
          <p:nvPr>
            <p:ph idx="1"/>
          </p:nvPr>
        </p:nvSpPr>
        <p:spPr/>
        <p:txBody>
          <a:bodyPr/>
          <a:lstStyle/>
          <a:p>
            <a:pPr marL="0" indent="0">
              <a:buNone/>
            </a:pPr>
            <a:r>
              <a:rPr lang="de-DE" b="1" dirty="0" smtClean="0">
                <a:solidFill>
                  <a:schemeClr val="accent6"/>
                </a:solidFill>
              </a:rPr>
              <a:t>6. Datensicherheit</a:t>
            </a:r>
          </a:p>
          <a:p>
            <a:pPr marL="0" indent="0">
              <a:buNone/>
            </a:pPr>
            <a:r>
              <a:rPr lang="de-DE" dirty="0"/>
              <a:t>	</a:t>
            </a:r>
            <a:r>
              <a:rPr lang="de-DE" sz="2400" dirty="0" smtClean="0"/>
              <a:t>Nicht nur rechtlich muss die Datenverarbeitung zu-</a:t>
            </a:r>
          </a:p>
          <a:p>
            <a:pPr marL="0" indent="0">
              <a:buNone/>
            </a:pPr>
            <a:r>
              <a:rPr lang="de-DE" sz="2400" dirty="0"/>
              <a:t>	</a:t>
            </a:r>
            <a:r>
              <a:rPr lang="de-DE" sz="2400" dirty="0" smtClean="0"/>
              <a:t>lässig erfolgen.</a:t>
            </a:r>
          </a:p>
          <a:p>
            <a:pPr marL="0" indent="0">
              <a:buNone/>
            </a:pPr>
            <a:r>
              <a:rPr lang="de-DE" sz="2400" dirty="0"/>
              <a:t>	</a:t>
            </a:r>
            <a:r>
              <a:rPr lang="de-DE" sz="2400" dirty="0" smtClean="0"/>
              <a:t>Auch </a:t>
            </a:r>
            <a:r>
              <a:rPr lang="de-DE" sz="2400" b="1" dirty="0" smtClean="0">
                <a:solidFill>
                  <a:srgbClr val="0070C0"/>
                </a:solidFill>
              </a:rPr>
              <a:t>technische und organisatorische Maß-	 	nahmen </a:t>
            </a:r>
            <a:r>
              <a:rPr lang="de-DE" sz="2400" dirty="0" smtClean="0"/>
              <a:t>(TOM) zum Schutz der </a:t>
            </a:r>
            <a:r>
              <a:rPr lang="de-DE" sz="2400" dirty="0" err="1" smtClean="0"/>
              <a:t>pb</a:t>
            </a:r>
            <a:r>
              <a:rPr lang="de-DE" sz="2400" dirty="0" smtClean="0"/>
              <a:t> Daten müssen </a:t>
            </a:r>
          </a:p>
          <a:p>
            <a:pPr marL="0" indent="0">
              <a:buNone/>
            </a:pPr>
            <a:r>
              <a:rPr lang="de-DE" sz="2400" dirty="0"/>
              <a:t>	</a:t>
            </a:r>
            <a:r>
              <a:rPr lang="de-DE" sz="2400" dirty="0" smtClean="0"/>
              <a:t>von der Daten verarbeitenden Stelle getroffen</a:t>
            </a:r>
          </a:p>
          <a:p>
            <a:pPr marL="0" indent="0">
              <a:buNone/>
            </a:pPr>
            <a:r>
              <a:rPr lang="de-DE" sz="2400" dirty="0"/>
              <a:t>	</a:t>
            </a:r>
            <a:r>
              <a:rPr lang="de-DE" sz="2400" dirty="0" smtClean="0"/>
              <a:t>werden.</a:t>
            </a:r>
          </a:p>
          <a:p>
            <a:pPr marL="0" indent="0">
              <a:buNone/>
            </a:pPr>
            <a:r>
              <a:rPr lang="de-DE" sz="2400" dirty="0"/>
              <a:t>	</a:t>
            </a:r>
            <a:r>
              <a:rPr lang="de-DE" sz="2400" dirty="0" smtClean="0"/>
              <a:t>Dies gilt unabhängig davon, ob Daten in Papier- 	</a:t>
            </a:r>
            <a:r>
              <a:rPr lang="de-DE" sz="2400" dirty="0" err="1" smtClean="0"/>
              <a:t>form</a:t>
            </a:r>
            <a:r>
              <a:rPr lang="de-DE" sz="2400" dirty="0" smtClean="0"/>
              <a:t> oder elektronisch verarbeitet werden.</a:t>
            </a:r>
            <a:endParaRPr lang="de-DE"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7</a:t>
            </a:fld>
            <a:endParaRPr lang="de-DE" altLang="de-DE"/>
          </a:p>
        </p:txBody>
      </p:sp>
    </p:spTree>
    <p:extLst>
      <p:ext uri="{BB962C8B-B14F-4D97-AF65-F5344CB8AC3E}">
        <p14:creationId xmlns:p14="http://schemas.microsoft.com/office/powerpoint/2010/main" val="2977910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514350" indent="-514350">
              <a:buAutoNum type="arabicPeriod"/>
            </a:pPr>
            <a:r>
              <a:rPr lang="de-DE" b="1" dirty="0" smtClean="0">
                <a:solidFill>
                  <a:schemeClr val="accent6"/>
                </a:solidFill>
              </a:rPr>
              <a:t>Datenschutzrechtliche Stellung der  </a:t>
            </a:r>
          </a:p>
          <a:p>
            <a:pPr marL="0" indent="0">
              <a:buNone/>
            </a:pPr>
            <a:r>
              <a:rPr lang="de-DE" b="1" dirty="0">
                <a:solidFill>
                  <a:schemeClr val="accent6"/>
                </a:solidFill>
              </a:rPr>
              <a:t> </a:t>
            </a:r>
            <a:r>
              <a:rPr lang="de-DE" b="1" dirty="0" smtClean="0">
                <a:solidFill>
                  <a:schemeClr val="accent6"/>
                </a:solidFill>
              </a:rPr>
              <a:t>    Schulsozialarbeiter</a:t>
            </a:r>
          </a:p>
          <a:p>
            <a:pPr marL="471487" lvl="1" indent="0">
              <a:buNone/>
            </a:pPr>
            <a:r>
              <a:rPr lang="de-DE" dirty="0"/>
              <a:t>	</a:t>
            </a:r>
            <a:r>
              <a:rPr lang="de-DE" sz="2400" dirty="0" smtClean="0"/>
              <a:t>Mitarbeiter der</a:t>
            </a:r>
          </a:p>
          <a:p>
            <a:pPr lvl="1">
              <a:buFont typeface="Wingdings" panose="05000000000000000000" pitchFamily="2" charset="2"/>
              <a:buChar char="§"/>
            </a:pPr>
            <a:r>
              <a:rPr lang="de-DE" sz="2400" dirty="0"/>
              <a:t>	</a:t>
            </a:r>
            <a:r>
              <a:rPr lang="de-DE" sz="2400" dirty="0" smtClean="0"/>
              <a:t>öffentliche Hand (Kreise, kreisfreie Städte etc.)</a:t>
            </a:r>
          </a:p>
          <a:p>
            <a:pPr lvl="1">
              <a:buFont typeface="Wingdings" panose="05000000000000000000" pitchFamily="2" charset="2"/>
              <a:buChar char="§"/>
            </a:pPr>
            <a:r>
              <a:rPr lang="de-DE" sz="2400" dirty="0" smtClean="0"/>
              <a:t>andere Träger der freien und </a:t>
            </a:r>
            <a:r>
              <a:rPr lang="de-DE" sz="2400" dirty="0" err="1" smtClean="0"/>
              <a:t>öffentl</a:t>
            </a:r>
            <a:r>
              <a:rPr lang="de-DE" sz="2400" dirty="0" smtClean="0"/>
              <a:t>. Jugendhilfe</a:t>
            </a:r>
          </a:p>
          <a:p>
            <a:pPr lvl="1">
              <a:buFont typeface="Wingdings" panose="05000000000000000000" pitchFamily="2" charset="2"/>
              <a:buChar char="§"/>
            </a:pPr>
            <a:r>
              <a:rPr lang="de-DE" sz="2400" dirty="0" smtClean="0"/>
              <a:t>Eltern- oder Schulvereine</a:t>
            </a:r>
          </a:p>
          <a:p>
            <a:pPr marL="471487" lvl="1" indent="0">
              <a:buNone/>
            </a:pPr>
            <a:r>
              <a:rPr lang="de-DE" sz="2400" dirty="0" smtClean="0"/>
              <a:t>Beschäftigte des </a:t>
            </a:r>
            <a:r>
              <a:rPr lang="de-DE" sz="2400" dirty="0" err="1" smtClean="0"/>
              <a:t>öfft</a:t>
            </a:r>
            <a:r>
              <a:rPr lang="de-DE" sz="2400" dirty="0" smtClean="0"/>
              <a:t>. Dienstes: Verschwiegenheits-</a:t>
            </a:r>
          </a:p>
          <a:p>
            <a:pPr marL="471487" lvl="1" indent="0">
              <a:buNone/>
            </a:pPr>
            <a:r>
              <a:rPr lang="de-DE" sz="2400" dirty="0" smtClean="0"/>
              <a:t>Pflicht nach den dienst- und tarifrechtlichen Be-</a:t>
            </a:r>
          </a:p>
          <a:p>
            <a:pPr marL="471487" lvl="1" indent="0">
              <a:buNone/>
            </a:pPr>
            <a:r>
              <a:rPr lang="de-DE" sz="2400" dirty="0" err="1" smtClean="0"/>
              <a:t>stimmungen</a:t>
            </a:r>
            <a:r>
              <a:rPr lang="de-DE" sz="2400" dirty="0" smtClean="0"/>
              <a:t>.</a:t>
            </a:r>
            <a:endParaRPr lang="de-DE" sz="2400" dirty="0"/>
          </a:p>
          <a:p>
            <a:pPr marL="471487" lvl="1" indent="0">
              <a:buNone/>
            </a:pPr>
            <a:endParaRPr lang="de-DE" sz="2400" dirty="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8</a:t>
            </a:fld>
            <a:endParaRPr lang="de-DE" altLang="de-DE"/>
          </a:p>
        </p:txBody>
      </p:sp>
    </p:spTree>
    <p:extLst>
      <p:ext uri="{BB962C8B-B14F-4D97-AF65-F5344CB8AC3E}">
        <p14:creationId xmlns:p14="http://schemas.microsoft.com/office/powerpoint/2010/main" val="3302696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II. Spezielle Fragestellungen</a:t>
            </a:r>
            <a:endParaRPr lang="de-DE" dirty="0"/>
          </a:p>
        </p:txBody>
      </p:sp>
      <p:sp>
        <p:nvSpPr>
          <p:cNvPr id="3" name="Inhaltsplatzhalter 2"/>
          <p:cNvSpPr>
            <a:spLocks noGrp="1"/>
          </p:cNvSpPr>
          <p:nvPr>
            <p:ph idx="1"/>
          </p:nvPr>
        </p:nvSpPr>
        <p:spPr/>
        <p:txBody>
          <a:bodyPr/>
          <a:lstStyle/>
          <a:p>
            <a:pPr marL="471487" lvl="1" indent="0">
              <a:buNone/>
            </a:pPr>
            <a:endParaRPr lang="de-DE" sz="2400" dirty="0"/>
          </a:p>
          <a:p>
            <a:pPr lvl="1">
              <a:buFont typeface="Wingdings" panose="05000000000000000000" pitchFamily="2" charset="2"/>
              <a:buChar char="§"/>
            </a:pPr>
            <a:r>
              <a:rPr lang="de-DE" sz="2400" dirty="0"/>
              <a:t>	</a:t>
            </a:r>
            <a:r>
              <a:rPr lang="de-DE" sz="2400" dirty="0" smtClean="0"/>
              <a:t>Die Schulsozialarbeiter unterliegen der Dienst- und</a:t>
            </a:r>
          </a:p>
          <a:p>
            <a:pPr marL="0" indent="0">
              <a:buNone/>
            </a:pPr>
            <a:r>
              <a:rPr lang="de-DE" sz="2400" dirty="0"/>
              <a:t>	</a:t>
            </a:r>
            <a:r>
              <a:rPr lang="de-DE" sz="2400" dirty="0" smtClean="0"/>
              <a:t>Fachaufsicht der Beschäftigungsstelle.</a:t>
            </a:r>
          </a:p>
          <a:p>
            <a:pPr marL="0" indent="0">
              <a:buNone/>
            </a:pPr>
            <a:endParaRPr lang="de-DE" sz="2400" dirty="0" smtClean="0"/>
          </a:p>
          <a:p>
            <a:pPr>
              <a:buFont typeface="Wingdings" panose="05000000000000000000" pitchFamily="2" charset="2"/>
              <a:buChar char="§"/>
            </a:pPr>
            <a:r>
              <a:rPr lang="de-DE" sz="2400" dirty="0"/>
              <a:t>	</a:t>
            </a:r>
            <a:r>
              <a:rPr lang="de-DE" sz="2400" dirty="0" smtClean="0"/>
              <a:t>Diese ist verantwortlich für die ordnungsgemäße</a:t>
            </a:r>
          </a:p>
          <a:p>
            <a:pPr marL="0" indent="0">
              <a:buNone/>
            </a:pPr>
            <a:r>
              <a:rPr lang="de-DE" sz="2400" dirty="0"/>
              <a:t>	</a:t>
            </a:r>
            <a:r>
              <a:rPr lang="de-DE" sz="2400" dirty="0" smtClean="0"/>
              <a:t>Verarbeitung der personenbezogenen Daten.</a:t>
            </a:r>
          </a:p>
          <a:p>
            <a:pPr marL="0" indent="0">
              <a:buNone/>
            </a:pPr>
            <a:endParaRPr lang="de-DE" sz="2400" dirty="0" smtClean="0"/>
          </a:p>
          <a:p>
            <a:pPr>
              <a:buFont typeface="Wingdings" panose="05000000000000000000" pitchFamily="2" charset="2"/>
              <a:buChar char="§"/>
            </a:pPr>
            <a:r>
              <a:rPr lang="de-DE" sz="2400" dirty="0"/>
              <a:t>	</a:t>
            </a:r>
            <a:r>
              <a:rPr lang="de-DE" sz="2400" dirty="0" smtClean="0"/>
              <a:t>Die Schulleitung trägt keine Verantwortung für die</a:t>
            </a:r>
          </a:p>
          <a:p>
            <a:pPr marL="0" indent="0">
              <a:buNone/>
            </a:pPr>
            <a:r>
              <a:rPr lang="de-DE" sz="2400" dirty="0"/>
              <a:t>	</a:t>
            </a:r>
            <a:r>
              <a:rPr lang="de-DE" sz="2400" dirty="0" smtClean="0"/>
              <a:t>Datenverarbeitung der Schulsozialarbeiter.</a:t>
            </a:r>
            <a:endParaRPr lang="de-DE" dirty="0" smtClean="0"/>
          </a:p>
          <a:p>
            <a:pPr marL="471487" lvl="1" indent="0">
              <a:buNone/>
            </a:pPr>
            <a:endParaRPr lang="de-DE" sz="2000" dirty="0" smtClean="0"/>
          </a:p>
        </p:txBody>
      </p:sp>
      <p:sp>
        <p:nvSpPr>
          <p:cNvPr id="4" name="Fußzeilenplatzhalter 3"/>
          <p:cNvSpPr>
            <a:spLocks noGrp="1"/>
          </p:cNvSpPr>
          <p:nvPr>
            <p:ph type="ftr" sz="quarter" idx="11"/>
          </p:nvPr>
        </p:nvSpPr>
        <p:spPr/>
        <p:txBody>
          <a:bodyPr/>
          <a:lstStyle/>
          <a:p>
            <a:r>
              <a:rPr lang="de-DE" altLang="de-DE" smtClean="0"/>
              <a:t>Der Hessische </a:t>
            </a:r>
          </a:p>
          <a:p>
            <a:r>
              <a:rPr lang="de-DE" altLang="de-DE" smtClean="0"/>
              <a:t>Datenschutzbeauftragte</a:t>
            </a:r>
            <a:endParaRPr lang="de-DE" altLang="de-DE"/>
          </a:p>
        </p:txBody>
      </p:sp>
      <p:sp>
        <p:nvSpPr>
          <p:cNvPr id="5" name="Foliennummernplatzhalter 4"/>
          <p:cNvSpPr>
            <a:spLocks noGrp="1"/>
          </p:cNvSpPr>
          <p:nvPr>
            <p:ph type="sldNum" sz="quarter" idx="12"/>
          </p:nvPr>
        </p:nvSpPr>
        <p:spPr/>
        <p:txBody>
          <a:bodyPr/>
          <a:lstStyle/>
          <a:p>
            <a:r>
              <a:rPr lang="de-DE" altLang="de-DE" smtClean="0"/>
              <a:t>Seite </a:t>
            </a:r>
            <a:fld id="{71E36F73-59A2-4EC3-9998-159B8C4524CB}" type="slidenum">
              <a:rPr lang="de-DE" altLang="de-DE" smtClean="0"/>
              <a:pPr/>
              <a:t>9</a:t>
            </a:fld>
            <a:endParaRPr lang="de-DE" altLang="de-DE"/>
          </a:p>
        </p:txBody>
      </p:sp>
    </p:spTree>
    <p:extLst>
      <p:ext uri="{BB962C8B-B14F-4D97-AF65-F5344CB8AC3E}">
        <p14:creationId xmlns:p14="http://schemas.microsoft.com/office/powerpoint/2010/main" val="3305594907"/>
      </p:ext>
    </p:extLst>
  </p:cSld>
  <p:clrMapOvr>
    <a:masterClrMapping/>
  </p:clrMapOvr>
</p:sld>
</file>

<file path=ppt/theme/theme1.xml><?xml version="1.0" encoding="utf-8"?>
<a:theme xmlns:a="http://schemas.openxmlformats.org/drawingml/2006/main" name="$HDSB_Mustervorlag">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00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altLang="de-DE" sz="24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00FFFF"/>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altLang="de-DE" sz="24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$HDSB_Mustervorlag</Template>
  <TotalTime>0</TotalTime>
  <Words>1565</Words>
  <Application>Microsoft Office PowerPoint</Application>
  <PresentationFormat>Bildschirmpräsentation (4:3)</PresentationFormat>
  <Paragraphs>377</Paragraphs>
  <Slides>37</Slides>
  <Notes>0</Notes>
  <HiddenSlides>0</HiddenSlides>
  <MMClips>0</MMClips>
  <ScaleCrop>false</ScaleCrop>
  <HeadingPairs>
    <vt:vector size="4" baseType="variant">
      <vt:variant>
        <vt:lpstr>Design</vt:lpstr>
      </vt:variant>
      <vt:variant>
        <vt:i4>1</vt:i4>
      </vt:variant>
      <vt:variant>
        <vt:lpstr>Folientitel</vt:lpstr>
      </vt:variant>
      <vt:variant>
        <vt:i4>37</vt:i4>
      </vt:variant>
    </vt:vector>
  </HeadingPairs>
  <TitlesOfParts>
    <vt:vector size="38" baseType="lpstr">
      <vt:lpstr>$HDSB_Mustervorlag</vt:lpstr>
      <vt:lpstr>Datenschutz  in der Schulsozialarbeit </vt:lpstr>
      <vt:lpstr>I. Begriffsbestimmungen</vt:lpstr>
      <vt:lpstr>I. Begriffsbestimmungen</vt:lpstr>
      <vt:lpstr>I. Begriffsbestimmungen</vt:lpstr>
      <vt:lpstr>I. Begriffsbestimmungen</vt:lpstr>
      <vt:lpstr>I. Begriffsbestimmungen</vt:lpstr>
      <vt:lpstr>I. Begriffsbestimmungen</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Regelungen</vt:lpstr>
      <vt:lpstr>II. Spezielle Fragestellungen</vt:lpstr>
      <vt:lpstr>II. Spezielle Fragestellungen</vt:lpstr>
      <vt:lpstr>II. Spezielle Fragestellungen </vt:lpstr>
      <vt:lpstr>II. Spezielle Fragestellungen</vt:lpstr>
      <vt:lpstr>II. Spezielle Fragestellungen</vt:lpstr>
      <vt:lpstr>II. Spezielle Fragestellungen </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Fragestellungen</vt:lpstr>
      <vt:lpstr>II. Spezielle Fragestellungen</vt:lpstr>
    </vt:vector>
  </TitlesOfParts>
  <Company>Der Hessische Datenschutzbeauftragte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Datenschutz  in der Schulsozialarbeit</dc:title>
  <dc:creator>Sobota, Michael</dc:creator>
  <cp:lastModifiedBy>Sobota, Michael</cp:lastModifiedBy>
  <cp:revision>38</cp:revision>
  <cp:lastPrinted>1601-01-01T00:00:00Z</cp:lastPrinted>
  <dcterms:created xsi:type="dcterms:W3CDTF">2017-04-11T13:42:07Z</dcterms:created>
  <dcterms:modified xsi:type="dcterms:W3CDTF">2017-04-18T12:51:29Z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5</vt:i4>
  </property>
</Properties>
</file>